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99" r:id="rId9"/>
    <p:sldId id="262" r:id="rId10"/>
    <p:sldId id="300" r:id="rId11"/>
    <p:sldId id="263" r:id="rId12"/>
    <p:sldId id="264" r:id="rId13"/>
    <p:sldId id="265" r:id="rId14"/>
    <p:sldId id="266" r:id="rId15"/>
    <p:sldId id="267" r:id="rId16"/>
    <p:sldId id="268" r:id="rId17"/>
    <p:sldId id="269" r:id="rId18"/>
    <p:sldId id="301" r:id="rId19"/>
    <p:sldId id="270" r:id="rId20"/>
    <p:sldId id="271" r:id="rId21"/>
    <p:sldId id="302" r:id="rId22"/>
    <p:sldId id="272" r:id="rId23"/>
    <p:sldId id="273" r:id="rId24"/>
    <p:sldId id="303" r:id="rId25"/>
    <p:sldId id="275" r:id="rId26"/>
    <p:sldId id="276" r:id="rId27"/>
    <p:sldId id="277" r:id="rId28"/>
    <p:sldId id="278" r:id="rId29"/>
    <p:sldId id="279" r:id="rId30"/>
    <p:sldId id="280" r:id="rId31"/>
    <p:sldId id="281" r:id="rId32"/>
    <p:sldId id="282" r:id="rId33"/>
    <p:sldId id="296" r:id="rId34"/>
    <p:sldId id="284" r:id="rId35"/>
    <p:sldId id="285" r:id="rId36"/>
    <p:sldId id="304" r:id="rId37"/>
    <p:sldId id="286" r:id="rId38"/>
    <p:sldId id="287" r:id="rId39"/>
    <p:sldId id="288" r:id="rId40"/>
    <p:sldId id="289" r:id="rId41"/>
    <p:sldId id="290" r:id="rId42"/>
    <p:sldId id="291" r:id="rId43"/>
    <p:sldId id="292" r:id="rId44"/>
    <p:sldId id="297" r:id="rId45"/>
    <p:sldId id="294" r:id="rId46"/>
    <p:sldId id="293" r:id="rId47"/>
    <p:sldId id="298" r:id="rId48"/>
    <p:sldId id="305" r:id="rId49"/>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2" d="100"/>
          <a:sy n="62" d="100"/>
        </p:scale>
        <p:origin x="1400" y="40"/>
      </p:cViewPr>
      <p:guideLst>
        <p:guide orient="horz" pos="2160"/>
        <p:guide pos="2880"/>
      </p:guideLst>
    </p:cSldViewPr>
  </p:slideViewPr>
  <p:notesTextViewPr>
    <p:cViewPr>
      <p:scale>
        <a:sx n="1" d="1"/>
        <a:sy n="1" d="1"/>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0"/>
            <a:chExt cx="5664" cy="2832"/>
          </a:xfrm>
        </p:grpSpPr>
        <p:sp>
          <p:nvSpPr>
            <p:cNvPr id="6" name="AutoShape 3"/>
            <p:cNvSpPr>
              <a:spLocks noChangeArrowheads="1"/>
            </p:cNvSpPr>
            <p:nvPr/>
          </p:nvSpPr>
          <p:spPr bwMode="auto">
            <a:xfrm>
              <a:off x="432" y="720"/>
              <a:ext cx="4656" cy="2112"/>
            </a:xfrm>
            <a:prstGeom prst="roundRect">
              <a:avLst>
                <a:gd name="adj" fmla="val 16667"/>
              </a:avLst>
            </a:prstGeom>
            <a:noFill/>
            <a:ln w="50800">
              <a:solidFill>
                <a:schemeClr val="bg2"/>
              </a:solidFill>
              <a:round/>
            </a:ln>
            <a:effec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Rectangle 4"/>
            <p:cNvSpPr>
              <a:spLocks noChangeArrowheads="1"/>
            </p:cNvSpPr>
            <p:nvPr/>
          </p:nvSpPr>
          <p:spPr bwMode="auto">
            <a:xfrm>
              <a:off x="144" y="0"/>
              <a:ext cx="4512" cy="624"/>
            </a:xfrm>
            <a:prstGeom prst="rect">
              <a:avLst/>
            </a:prstGeom>
            <a:solidFill>
              <a:schemeClr val="bg1"/>
            </a:solidFill>
            <a:ln w="57150">
              <a:solidFill>
                <a:schemeClr val="bg2"/>
              </a:solidFill>
              <a:miter lim="800000"/>
            </a:ln>
            <a:effec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8" name="AutoShape 5"/>
            <p:cNvSpPr/>
            <p:nvPr userDrawn="1"/>
          </p:nvSpPr>
          <p:spPr>
            <a:xfrm>
              <a:off x="0" y="288"/>
              <a:ext cx="5664" cy="1152"/>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499" y="0"/>
                  </a:lnTo>
                  <a:cubicBezTo>
                    <a:pt x="776" y="0"/>
                    <a:pt x="1000" y="223"/>
                    <a:pt x="1000" y="500"/>
                  </a:cubicBezTo>
                  <a:cubicBezTo>
                    <a:pt x="1000" y="776"/>
                    <a:pt x="776" y="1000"/>
                    <a:pt x="500"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2059" name="Line 6"/>
            <p:cNvSpPr/>
            <p:nvPr userDrawn="1"/>
          </p:nvSpPr>
          <p:spPr>
            <a:xfrm>
              <a:off x="0" y="1344"/>
              <a:ext cx="5232" cy="0"/>
            </a:xfrm>
            <a:prstGeom prst="line">
              <a:avLst/>
            </a:prstGeom>
            <a:ln w="50800" cap="flat" cmpd="sng">
              <a:solidFill>
                <a:schemeClr val="bg1"/>
              </a:solidFill>
              <a:prstDash val="solid"/>
              <a:headEnd type="none" w="med" len="med"/>
              <a:tailEnd type="none" w="med" len="med"/>
            </a:ln>
          </p:spPr>
        </p:sp>
      </p:grpSp>
      <p:sp>
        <p:nvSpPr>
          <p:cNvPr id="2055" name="Rectangle 7"/>
          <p:cNvSpPr>
            <a:spLocks noGrp="1" noChangeArrowheads="1"/>
          </p:cNvSpPr>
          <p:nvPr>
            <p:ph type="ctrTitle"/>
          </p:nvPr>
        </p:nvSpPr>
        <p:spPr>
          <a:xfrm>
            <a:off x="228600" y="1427163"/>
            <a:ext cx="8077200" cy="1609725"/>
          </a:xfrm>
        </p:spPr>
        <p:txBody>
          <a:bodyPr/>
          <a:lstStyle>
            <a:lvl1pPr>
              <a:defRPr sz="4600"/>
            </a:lvl1pPr>
          </a:lstStyle>
          <a:p>
            <a:pPr lvl="0"/>
            <a:r>
              <a:rPr lang="zh-CN" altLang="zh-CN" noProof="0"/>
              <a:t>单击此处编辑母版标题样式</a:t>
            </a:r>
            <a:endParaRPr lang="zh-CN" altLang="zh-CN" noProof="0"/>
          </a:p>
        </p:txBody>
      </p:sp>
      <p:sp>
        <p:nvSpPr>
          <p:cNvPr id="2056" name="Rectangle 8"/>
          <p:cNvSpPr>
            <a:spLocks noGrp="1" noChangeArrowheads="1"/>
          </p:cNvSpPr>
          <p:nvPr>
            <p:ph type="subTitle" idx="1"/>
          </p:nvPr>
        </p:nvSpPr>
        <p:spPr>
          <a:xfrm>
            <a:off x="1066800" y="3441700"/>
            <a:ext cx="6629400" cy="1676400"/>
          </a:xfrm>
        </p:spPr>
        <p:txBody>
          <a:bodyPr/>
          <a:lstStyle>
            <a:lvl1pPr marL="0" indent="0">
              <a:buFont typeface="Wingdings" panose="05000000000000000000" pitchFamily="2" charset="2"/>
              <a:buNone/>
              <a:defRPr/>
            </a:lvl1pPr>
          </a:lstStyle>
          <a:p>
            <a:pPr lvl="0"/>
            <a:r>
              <a:rPr lang="zh-CN" altLang="zh-CN" noProof="0"/>
              <a:t>单击此处编辑母版副标题样式</a:t>
            </a:r>
            <a:endParaRPr lang="zh-CN" altLang="zh-CN" noProof="0"/>
          </a:p>
        </p:txBody>
      </p:sp>
      <p:sp>
        <p:nvSpPr>
          <p:cNvPr id="10" name="Rectangle 9"/>
          <p:cNvSpPr>
            <a:spLocks noGrp="1" noChangeArrowheads="1"/>
          </p:cNvSpPr>
          <p:nvPr>
            <p:ph type="dt" sz="half" idx="2"/>
          </p:nvPr>
        </p:nvSpPr>
        <p:spPr bwMode="auto">
          <a:xfrm>
            <a:off x="457200" y="6248400"/>
            <a:ext cx="2133600" cy="471488"/>
          </a:xfrm>
          <a:prstGeom prst="rect">
            <a:avLst/>
          </a:prstGeom>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10"/>
          <p:cNvSpPr>
            <a:spLocks noGrp="1" noChangeArrowheads="1"/>
          </p:cNvSpPr>
          <p:nvPr>
            <p:ph type="ftr" sz="quarter" idx="3"/>
          </p:nvPr>
        </p:nvSpPr>
        <p:spPr bwMode="auto">
          <a:xfrm>
            <a:off x="3124200" y="6253163"/>
            <a:ext cx="2895600" cy="457200"/>
          </a:xfrm>
          <a:prstGeom prst="rect">
            <a:avLst/>
          </a:prstGeom>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11"/>
          <p:cNvSpPr>
            <a:spLocks noGrp="1" noChangeArrowheads="1"/>
          </p:cNvSpPr>
          <p:nvPr>
            <p:ph type="sldNum" sz="quarter" idx="4"/>
          </p:nvPr>
        </p:nvSpPr>
        <p:spPr bwMode="auto">
          <a:xfrm>
            <a:off x="6553200" y="6248400"/>
            <a:ext cx="2133600" cy="471488"/>
          </a:xfrm>
          <a:prstGeom prst="rect">
            <a:avLst/>
          </a:prstGeom>
        </p:spPr>
        <p:txBody>
          <a:bodyPr vert="horz" wrap="square" lIns="91440" tIns="45720" rIns="91440" bIns="45720" numCol="1" anchor="b" anchorCtr="0" compatLnSpc="1"/>
          <a:p>
            <a:pPr algn="r" eaLnBrk="1" hangingPunct="1">
              <a:buNone/>
            </a:pPr>
            <a:fld id="{9A0DB2DC-4C9A-4742-B13C-FB6460FD3503}" type="slidenum">
              <a:rPr lang="zh-CN" altLang="zh-CN" dirty="0">
                <a:latin typeface="Arial Black" panose="020B0A04020102020204" pitchFamily="34" charset="0"/>
              </a:rPr>
            </a:fld>
            <a:endParaRPr lang="zh-CN" altLang="zh-CN" dirty="0">
              <a:latin typeface="Arial Black" panose="020B0A04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0013" y="228600"/>
            <a:ext cx="2084387" cy="5791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95263" y="228600"/>
            <a:ext cx="6102350" cy="57912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3886200" cy="441960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8200" y="1600200"/>
            <a:ext cx="3886200" cy="441960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0" y="152400"/>
            <a:ext cx="8686800" cy="6096000"/>
            <a:chOff x="0" y="0"/>
            <a:chExt cx="5472" cy="3840"/>
          </a:xfrm>
        </p:grpSpPr>
        <p:sp>
          <p:nvSpPr>
            <p:cNvPr id="2" name="AutoShape 3"/>
            <p:cNvSpPr>
              <a:spLocks noChangeArrowheads="1"/>
            </p:cNvSpPr>
            <p:nvPr/>
          </p:nvSpPr>
          <p:spPr bwMode="auto">
            <a:xfrm>
              <a:off x="240" y="240"/>
              <a:ext cx="5232" cy="3600"/>
            </a:xfrm>
            <a:prstGeom prst="roundRect">
              <a:avLst>
                <a:gd name="adj" fmla="val 13727"/>
              </a:avLst>
            </a:prstGeom>
            <a:noFill/>
            <a:ln w="50800">
              <a:solidFill>
                <a:schemeClr val="bg2"/>
              </a:solidFill>
              <a:round/>
            </a:ln>
            <a:effec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AutoShape 4"/>
            <p:cNvSpPr/>
            <p:nvPr/>
          </p:nvSpPr>
          <p:spPr>
            <a:xfrm>
              <a:off x="0" y="0"/>
              <a:ext cx="5376" cy="768"/>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499" y="0"/>
                  </a:lnTo>
                  <a:cubicBezTo>
                    <a:pt x="776" y="0"/>
                    <a:pt x="1000" y="223"/>
                    <a:pt x="1000" y="500"/>
                  </a:cubicBezTo>
                  <a:cubicBezTo>
                    <a:pt x="1000" y="776"/>
                    <a:pt x="776" y="1000"/>
                    <a:pt x="500"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1034" name="Line 5"/>
            <p:cNvSpPr/>
            <p:nvPr/>
          </p:nvSpPr>
          <p:spPr>
            <a:xfrm>
              <a:off x="0" y="672"/>
              <a:ext cx="5088" cy="0"/>
            </a:xfrm>
            <a:prstGeom prst="line">
              <a:avLst/>
            </a:prstGeom>
            <a:ln w="38100" cap="flat" cmpd="sng">
              <a:solidFill>
                <a:schemeClr val="bg1"/>
              </a:solidFill>
              <a:prstDash val="solid"/>
              <a:headEnd type="none" w="med" len="med"/>
              <a:tailEnd type="none" w="med" len="med"/>
            </a:ln>
          </p:spPr>
        </p:sp>
      </p:grpSp>
      <p:sp>
        <p:nvSpPr>
          <p:cNvPr id="1027" name="Rectangle 6"/>
          <p:cNvSpPr>
            <a:spLocks noGrp="1"/>
          </p:cNvSpPr>
          <p:nvPr>
            <p:ph type="title"/>
          </p:nvPr>
        </p:nvSpPr>
        <p:spPr>
          <a:xfrm>
            <a:off x="195263" y="228600"/>
            <a:ext cx="8015287" cy="914400"/>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8" name="Rectangle 7"/>
          <p:cNvSpPr>
            <a:spLocks noGrp="1"/>
          </p:cNvSpPr>
          <p:nvPr>
            <p:ph type="body" idx="1"/>
          </p:nvPr>
        </p:nvSpPr>
        <p:spPr>
          <a:xfrm>
            <a:off x="609600" y="1600200"/>
            <a:ext cx="7924800" cy="4419600"/>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32" name="Rectangle 8"/>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9"/>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lstStyle>
            <a:lvl1pPr algn="ctr" eaLnBrk="1" hangingPunct="1">
              <a:buFont typeface="Arial" panose="020B0604020202020204" pitchFamily="34" charset="0"/>
              <a:buNone/>
              <a:defRPr sz="120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10"/>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p:cNvSpPr>
          <p:nvPr>
            <p:ph type="ctrTitle"/>
          </p:nvPr>
        </p:nvSpPr>
        <p:spPr>
          <a:xfrm>
            <a:off x="0" y="1676400"/>
            <a:ext cx="8077200" cy="1609725"/>
          </a:xfrm>
          <a:ln/>
        </p:spPr>
        <p:txBody>
          <a:bodyPr vert="horz" wrap="square" lIns="91440" tIns="45720" rIns="91440" bIns="45720" anchor="ctr" anchorCtr="0"/>
          <a:p>
            <a:pPr eaLnBrk="1" hangingPunct="1">
              <a:buClrTx/>
              <a:buSzTx/>
              <a:buFontTx/>
            </a:pPr>
            <a:r>
              <a:rPr lang="zh-CN" altLang="zh-CN" sz="4000" kern="1200" dirty="0">
                <a:latin typeface="+mj-lt"/>
                <a:ea typeface="+mj-ea"/>
                <a:cs typeface="+mj-cs"/>
              </a:rPr>
              <a:t>Chapter 1</a:t>
            </a:r>
            <a:r>
              <a:rPr lang="en-US" altLang="zh-CN" sz="4000" kern="1200" dirty="0">
                <a:latin typeface="+mj-lt"/>
                <a:ea typeface="+mj-ea"/>
                <a:cs typeface="+mj-cs"/>
              </a:rPr>
              <a:t>0</a:t>
            </a:r>
            <a:r>
              <a:rPr lang="zh-CN" altLang="zh-CN" sz="4000" kern="1200" dirty="0">
                <a:latin typeface="+mj-lt"/>
                <a:ea typeface="+mj-ea"/>
                <a:cs typeface="+mj-cs"/>
              </a:rPr>
              <a:t>  </a:t>
            </a:r>
            <a:br>
              <a:rPr lang="zh-CN" altLang="zh-CN" sz="4000" kern="1200" dirty="0">
                <a:latin typeface="+mj-lt"/>
                <a:ea typeface="+mj-ea"/>
                <a:cs typeface="+mj-cs"/>
              </a:rPr>
            </a:br>
            <a:r>
              <a:rPr lang="zh-CN" altLang="zh-CN" sz="4000" kern="1200" dirty="0">
                <a:latin typeface="+mj-lt"/>
                <a:ea typeface="+mj-ea"/>
                <a:cs typeface="+mj-cs"/>
              </a:rPr>
              <a:t>          International Payments</a:t>
            </a:r>
            <a:br>
              <a:rPr lang="zh-CN" altLang="zh-CN" sz="4000" kern="1200" dirty="0">
                <a:latin typeface="+mj-lt"/>
                <a:ea typeface="+mj-ea"/>
                <a:cs typeface="+mj-cs"/>
              </a:rPr>
            </a:br>
            <a:r>
              <a:rPr lang="zh-CN" altLang="zh-CN" sz="4000" kern="1200" dirty="0">
                <a:latin typeface="+mj-lt"/>
                <a:ea typeface="+mj-ea"/>
                <a:cs typeface="+mj-cs"/>
              </a:rPr>
              <a:t>　          and Settlements</a:t>
            </a:r>
            <a:br>
              <a:rPr lang="zh-CN" altLang="zh-CN" sz="4000" kern="1200" dirty="0">
                <a:latin typeface="+mj-lt"/>
                <a:ea typeface="+mj-ea"/>
                <a:cs typeface="+mj-cs"/>
              </a:rPr>
            </a:br>
            <a:endParaRPr lang="zh-CN" altLang="zh-CN" sz="4000" kern="1200" dirty="0">
              <a:latin typeface="+mj-lt"/>
              <a:ea typeface="+mj-ea"/>
              <a:cs typeface="+mj-cs"/>
            </a:endParaRPr>
          </a:p>
        </p:txBody>
      </p:sp>
      <p:sp>
        <p:nvSpPr>
          <p:cNvPr id="3075" name="Rectangle 3"/>
          <p:cNvSpPr>
            <a:spLocks noGrp="1"/>
          </p:cNvSpPr>
          <p:nvPr>
            <p:ph type="subTitle" idx="1"/>
          </p:nvPr>
        </p:nvSpPr>
        <p:spPr>
          <a:ln/>
        </p:spPr>
        <p:txBody>
          <a:bodyPr vert="horz" wrap="square" lIns="91440" tIns="45720" rIns="91440" bIns="45720" anchor="t" anchorCtr="0"/>
          <a:p>
            <a:pPr algn="ctr" eaLnBrk="1" hangingPunct="1">
              <a:buSzPct val="80000"/>
            </a:pPr>
            <a:r>
              <a:rPr lang="zh-CN" altLang="zh-CN" sz="3600" b="1" kern="1200" dirty="0">
                <a:latin typeface="+mn-lt"/>
                <a:ea typeface="+mn-ea"/>
                <a:cs typeface="+mn-cs"/>
              </a:rPr>
              <a:t>国际支付与结算</a:t>
            </a:r>
            <a:endParaRPr lang="zh-CN" altLang="zh-CN" sz="3600" b="1"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2291" name="Rectangle 3"/>
          <p:cNvSpPr>
            <a:spLocks noGrp="1"/>
          </p:cNvSpPr>
          <p:nvPr>
            <p:ph idx="1"/>
          </p:nvPr>
        </p:nvSpPr>
        <p:spPr>
          <a:xfrm>
            <a:off x="304800" y="1295400"/>
            <a:ext cx="8382000" cy="4724400"/>
          </a:xfrm>
          <a:ln/>
        </p:spPr>
        <p:txBody>
          <a:bodyPr vert="horz" wrap="square" lIns="91440" tIns="45720" rIns="91440" bIns="45720" anchor="t" anchorCtr="0"/>
          <a:p>
            <a:pPr eaLnBrk="1" hangingPunct="1">
              <a:lnSpc>
                <a:spcPct val="90000"/>
              </a:lnSpc>
              <a:buNone/>
            </a:pPr>
            <a:r>
              <a:rPr lang="en-US" altLang="zh-CN" sz="2400" dirty="0"/>
              <a:t>T</a:t>
            </a:r>
            <a:r>
              <a:rPr lang="zh-CN" altLang="zh-CN" sz="2400" dirty="0"/>
              <a:t>o or </a:t>
            </a:r>
            <a:r>
              <a:rPr lang="en-US" altLang="zh-CN" sz="2400" dirty="0"/>
              <a:t>T</a:t>
            </a:r>
            <a:r>
              <a:rPr lang="zh-CN" altLang="zh-CN" sz="2400" dirty="0"/>
              <a:t>o the </a:t>
            </a:r>
            <a:r>
              <a:rPr lang="en-US" altLang="zh-CN" sz="2400" dirty="0"/>
              <a:t>O</a:t>
            </a:r>
            <a:r>
              <a:rPr lang="zh-CN" altLang="zh-CN" sz="2400" dirty="0"/>
              <a:t>rder of a specified person or to bearer.</a:t>
            </a:r>
            <a:endParaRPr lang="en-US" altLang="zh-CN" sz="2400" dirty="0"/>
          </a:p>
          <a:p>
            <a:pPr eaLnBrk="1" hangingPunct="1">
              <a:lnSpc>
                <a:spcPct val="90000"/>
              </a:lnSpc>
              <a:buNone/>
            </a:pPr>
            <a:r>
              <a:rPr lang="zh-CN" altLang="zh-CN" sz="2400" dirty="0"/>
              <a:t>按照《1882年英国票据法》中的定义，汇票是一人向另一人</a:t>
            </a:r>
            <a:endParaRPr lang="en-US" altLang="zh-CN" sz="2400" dirty="0"/>
          </a:p>
          <a:p>
            <a:pPr eaLnBrk="1" hangingPunct="1">
              <a:lnSpc>
                <a:spcPct val="90000"/>
              </a:lnSpc>
              <a:buNone/>
            </a:pPr>
            <a:r>
              <a:rPr lang="zh-CN" altLang="zh-CN" sz="2400" dirty="0"/>
              <a:t>开出的，由开出人签字，要求收件人对某一特定的人或其指</a:t>
            </a:r>
            <a:endParaRPr lang="en-US" altLang="zh-CN" sz="2400" dirty="0"/>
          </a:p>
          <a:p>
            <a:pPr eaLnBrk="1" hangingPunct="1">
              <a:lnSpc>
                <a:spcPct val="90000"/>
              </a:lnSpc>
              <a:buNone/>
            </a:pPr>
            <a:r>
              <a:rPr lang="zh-CN" altLang="zh-CN" sz="2400" dirty="0"/>
              <a:t>定人或持票来人，即期或固定的未来某一日期或在可以确定</a:t>
            </a:r>
            <a:endParaRPr lang="en-US" altLang="zh-CN" sz="2400" dirty="0"/>
          </a:p>
          <a:p>
            <a:pPr eaLnBrk="1" hangingPunct="1">
              <a:lnSpc>
                <a:spcPct val="90000"/>
              </a:lnSpc>
              <a:buNone/>
            </a:pPr>
            <a:r>
              <a:rPr lang="zh-CN" altLang="zh-CN" sz="2400" dirty="0"/>
              <a:t>的未来某一日期支付一定货币金额的书面的无条件支付命令。</a:t>
            </a:r>
            <a:endParaRPr lang="en-US" altLang="zh-CN" sz="2400" dirty="0"/>
          </a:p>
          <a:p>
            <a:pPr eaLnBrk="1" hangingPunct="1">
              <a:lnSpc>
                <a:spcPct val="90000"/>
              </a:lnSpc>
              <a:buNone/>
            </a:pPr>
            <a:endParaRPr lang="zh-CN" altLang="zh-CN" sz="2400" dirty="0"/>
          </a:p>
          <a:p>
            <a:pPr eaLnBrk="1" hangingPunct="1">
              <a:lnSpc>
                <a:spcPct val="90000"/>
              </a:lnSpc>
              <a:buNone/>
            </a:pPr>
            <a:r>
              <a:rPr lang="zh-CN" altLang="zh-CN" sz="2400" dirty="0"/>
              <a:t>1) 本句是一个含有类似插入句（语）的定语从句的主从复合句，其主句的主谓结构是a bill of exchange is an unconditional order（汇票是无条件支付的命令），as代表整个主句的含意。</a:t>
            </a:r>
            <a:endParaRPr lang="zh-CN" altLang="zh-CN" sz="2400" dirty="0"/>
          </a:p>
          <a:p>
            <a:pPr eaLnBrk="1" hangingPunct="1">
              <a:lnSpc>
                <a:spcPct val="90000"/>
              </a:lnSpc>
              <a:buNone/>
            </a:pPr>
            <a:r>
              <a:rPr lang="zh-CN" altLang="zh-CN" sz="2400" dirty="0"/>
              <a:t>2) as 引导的类似插入句的定语从句位置可放句首，主句之后或主句之中，如：</a:t>
            </a:r>
            <a:endParaRPr lang="zh-CN" altLang="zh-CN" sz="2400" dirty="0"/>
          </a:p>
          <a:p>
            <a:pPr eaLnBrk="1" hangingPunct="1">
              <a:lnSpc>
                <a:spcPct val="90000"/>
              </a:lnSpc>
            </a:pPr>
            <a:endParaRPr lang="zh-CN" altLang="zh-CN"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3315" name="Rectangle 3"/>
          <p:cNvSpPr>
            <a:spLocks noGrp="1"/>
          </p:cNvSpPr>
          <p:nvPr>
            <p:ph idx="1"/>
          </p:nvPr>
        </p:nvSpPr>
        <p:spPr>
          <a:xfrm>
            <a:off x="381000" y="1295400"/>
            <a:ext cx="8153400" cy="4724400"/>
          </a:xfrm>
          <a:ln/>
        </p:spPr>
        <p:txBody>
          <a:bodyPr vert="horz" wrap="square" lIns="91440" tIns="45720" rIns="91440" bIns="45720" anchor="t" anchorCtr="0"/>
          <a:p>
            <a:pPr eaLnBrk="1" hangingPunct="1">
              <a:lnSpc>
                <a:spcPct val="90000"/>
              </a:lnSpc>
              <a:buNone/>
            </a:pPr>
            <a:r>
              <a:rPr lang="zh-CN" altLang="zh-CN" sz="2400" dirty="0"/>
              <a:t>① Air ,as we know, is a gas.</a:t>
            </a:r>
            <a:endParaRPr lang="zh-CN" altLang="zh-CN" sz="2400" dirty="0"/>
          </a:p>
          <a:p>
            <a:pPr eaLnBrk="1" hangingPunct="1">
              <a:lnSpc>
                <a:spcPct val="90000"/>
              </a:lnSpc>
              <a:buNone/>
            </a:pPr>
            <a:r>
              <a:rPr lang="zh-CN" altLang="zh-CN" sz="2400" dirty="0"/>
              <a:t>空气，正如我们所知的，是一种气体。</a:t>
            </a:r>
            <a:endParaRPr lang="zh-CN" altLang="zh-CN" sz="2400" dirty="0"/>
          </a:p>
          <a:p>
            <a:pPr eaLnBrk="1" hangingPunct="1">
              <a:lnSpc>
                <a:spcPct val="90000"/>
              </a:lnSpc>
              <a:buNone/>
            </a:pPr>
            <a:r>
              <a:rPr lang="zh-CN" altLang="zh-CN" sz="2400" dirty="0"/>
              <a:t>② As we know, air is a gas.</a:t>
            </a:r>
            <a:endParaRPr lang="zh-CN" altLang="zh-CN" sz="2400" dirty="0"/>
          </a:p>
          <a:p>
            <a:pPr eaLnBrk="1" hangingPunct="1">
              <a:lnSpc>
                <a:spcPct val="90000"/>
              </a:lnSpc>
              <a:buNone/>
            </a:pPr>
            <a:r>
              <a:rPr lang="zh-CN" altLang="zh-CN" sz="2400" dirty="0"/>
              <a:t>正如我们所知的，空气是一种气体。</a:t>
            </a:r>
            <a:endParaRPr lang="en-US" altLang="zh-CN" sz="2400" dirty="0"/>
          </a:p>
          <a:p>
            <a:pPr eaLnBrk="1" hangingPunct="1">
              <a:lnSpc>
                <a:spcPct val="90000"/>
              </a:lnSpc>
              <a:buNone/>
            </a:pPr>
            <a:r>
              <a:rPr lang="zh-CN" altLang="zh-CN" sz="2400" dirty="0"/>
              <a:t>③ Air is a gas, as we know.</a:t>
            </a:r>
            <a:endParaRPr lang="zh-CN" altLang="zh-CN" sz="2400" dirty="0"/>
          </a:p>
          <a:p>
            <a:pPr eaLnBrk="1" hangingPunct="1">
              <a:lnSpc>
                <a:spcPct val="90000"/>
              </a:lnSpc>
              <a:buNone/>
            </a:pPr>
            <a:r>
              <a:rPr lang="zh-CN" altLang="zh-CN" sz="2400" dirty="0"/>
              <a:t>空气是一种气体，正如我们知道的。</a:t>
            </a:r>
            <a:endParaRPr lang="zh-CN" altLang="zh-CN" sz="2400" dirty="0"/>
          </a:p>
          <a:p>
            <a:pPr eaLnBrk="1" hangingPunct="1">
              <a:lnSpc>
                <a:spcPct val="90000"/>
              </a:lnSpc>
              <a:buNone/>
            </a:pPr>
            <a:r>
              <a:rPr lang="zh-CN" altLang="zh-CN" sz="2400" dirty="0"/>
              <a:t>3) 介词短语in writing…，过去分词短语addressed by…，signed by…，现在分词短语requiring the person to…是定语，修饰unconditional order。</a:t>
            </a:r>
            <a:endParaRPr lang="zh-CN" altLang="zh-CN" sz="2400" dirty="0"/>
          </a:p>
          <a:p>
            <a:pPr eaLnBrk="1" hangingPunct="1">
              <a:lnSpc>
                <a:spcPct val="90000"/>
              </a:lnSpc>
              <a:buNone/>
            </a:pPr>
            <a:r>
              <a:rPr lang="zh-CN" altLang="zh-CN" sz="2400" dirty="0"/>
              <a:t>4) to whom it is… 是修饰person的定语从句。Whom在从句中作介词宾语。</a:t>
            </a:r>
            <a:endParaRPr lang="zh-CN" altLang="zh-CN"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4339" name="Rectangle 3"/>
          <p:cNvSpPr>
            <a:spLocks noGrp="1"/>
          </p:cNvSpPr>
          <p:nvPr>
            <p:ph idx="1"/>
          </p:nvPr>
        </p:nvSpPr>
        <p:spPr>
          <a:xfrm>
            <a:off x="304800" y="1219200"/>
            <a:ext cx="8382000" cy="4800600"/>
          </a:xfrm>
          <a:ln/>
        </p:spPr>
        <p:txBody>
          <a:bodyPr vert="horz" wrap="square" lIns="91440" tIns="45720" rIns="91440" bIns="45720" anchor="t" anchorCtr="0"/>
          <a:p>
            <a:pPr eaLnBrk="1" hangingPunct="1">
              <a:lnSpc>
                <a:spcPct val="90000"/>
              </a:lnSpc>
              <a:buNone/>
            </a:pPr>
            <a:endParaRPr lang="en-US" altLang="zh-CN" sz="2400" dirty="0"/>
          </a:p>
          <a:p>
            <a:pPr algn="just" eaLnBrk="1" hangingPunct="1">
              <a:lnSpc>
                <a:spcPct val="90000"/>
              </a:lnSpc>
              <a:buNone/>
            </a:pPr>
            <a:r>
              <a:rPr lang="zh-CN" altLang="zh-CN" sz="2400" dirty="0"/>
              <a:t>4. </a:t>
            </a:r>
            <a:r>
              <a:rPr lang="zh-CN" altLang="zh-CN" sz="2400" dirty="0">
                <a:latin typeface="Times New Roman" panose="02020603050405020304" pitchFamily="18" charset="0"/>
                <a:cs typeface="Times New Roman" panose="02020603050405020304" pitchFamily="18" charset="0"/>
              </a:rPr>
              <a:t>A promissory Note is an unconditional promise in writing made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90000"/>
              </a:lnSpc>
              <a:buNone/>
            </a:pPr>
            <a:r>
              <a:rPr lang="zh-CN" altLang="zh-CN" sz="2400" dirty="0">
                <a:latin typeface="Times New Roman" panose="02020603050405020304" pitchFamily="18" charset="0"/>
                <a:cs typeface="Times New Roman" panose="02020603050405020304" pitchFamily="18" charset="0"/>
              </a:rPr>
              <a:t>by one person (the maker) to another (the payee or the holder)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90000"/>
              </a:lnSpc>
              <a:buNone/>
            </a:pPr>
            <a:r>
              <a:rPr lang="zh-CN" altLang="zh-CN" sz="2400" dirty="0">
                <a:latin typeface="Times New Roman" panose="02020603050405020304" pitchFamily="18" charset="0"/>
                <a:cs typeface="Times New Roman" panose="02020603050405020304" pitchFamily="18" charset="0"/>
              </a:rPr>
              <a:t>signed by the maker engaging to pay on demand or at a fixed or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90000"/>
              </a:lnSpc>
              <a:buNone/>
            </a:pPr>
            <a:r>
              <a:rPr lang="zh-CN" altLang="zh-CN" sz="2400" dirty="0">
                <a:latin typeface="Times New Roman" panose="02020603050405020304" pitchFamily="18" charset="0"/>
                <a:cs typeface="Times New Roman" panose="02020603050405020304" pitchFamily="18" charset="0"/>
              </a:rPr>
              <a:t>determinable future time a sum certain in money to or to the order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90000"/>
              </a:lnSpc>
              <a:buNone/>
            </a:pPr>
            <a:r>
              <a:rPr lang="zh-CN" altLang="zh-CN" sz="2400" dirty="0">
                <a:latin typeface="Times New Roman" panose="02020603050405020304" pitchFamily="18" charset="0"/>
                <a:cs typeface="Times New Roman" panose="02020603050405020304" pitchFamily="18" charset="0"/>
              </a:rPr>
              <a:t>of a specified person or bearer.</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buNone/>
            </a:pPr>
            <a:r>
              <a:rPr lang="zh-CN" altLang="zh-CN" sz="2400" dirty="0"/>
              <a:t>本票是一人(出票人)向另一人(收款人或持票人)开立，由出</a:t>
            </a:r>
            <a:endParaRPr lang="en-US" altLang="zh-CN" sz="2400" dirty="0"/>
          </a:p>
          <a:p>
            <a:pPr eaLnBrk="1" hangingPunct="1">
              <a:lnSpc>
                <a:spcPct val="90000"/>
              </a:lnSpc>
              <a:buNone/>
            </a:pPr>
            <a:r>
              <a:rPr lang="zh-CN" altLang="zh-CN" sz="2400" dirty="0"/>
              <a:t>票人签字，保证对某一特定的人或其指定人或持票来人即期</a:t>
            </a:r>
            <a:endParaRPr lang="en-US" altLang="zh-CN" sz="2400" dirty="0"/>
          </a:p>
          <a:p>
            <a:pPr eaLnBrk="1" hangingPunct="1">
              <a:lnSpc>
                <a:spcPct val="90000"/>
              </a:lnSpc>
              <a:buNone/>
            </a:pPr>
            <a:r>
              <a:rPr lang="zh-CN" altLang="zh-CN" sz="2400" dirty="0"/>
              <a:t>或在固定的、或在可以确定的未来某一日期支付一定货币金</a:t>
            </a:r>
            <a:endParaRPr lang="en-US" altLang="zh-CN" sz="2400" dirty="0"/>
          </a:p>
          <a:p>
            <a:pPr eaLnBrk="1" hangingPunct="1">
              <a:lnSpc>
                <a:spcPct val="90000"/>
              </a:lnSpc>
              <a:buNone/>
            </a:pPr>
            <a:r>
              <a:rPr lang="zh-CN" altLang="zh-CN" sz="2400" dirty="0"/>
              <a:t>额的书面的无条件支付承诺。</a:t>
            </a:r>
            <a:endParaRPr lang="zh-CN" altLang="zh-CN" sz="2400" dirty="0"/>
          </a:p>
          <a:p>
            <a:pPr eaLnBrk="1" hangingPunct="1">
              <a:lnSpc>
                <a:spcPct val="90000"/>
              </a:lnSpc>
              <a:buNone/>
            </a:pPr>
            <a:r>
              <a:rPr lang="zh-CN" altLang="zh-CN" sz="2400" dirty="0"/>
              <a:t>1) a promissory note 本票，期票（许诺在某日支付金额的票据）。</a:t>
            </a:r>
            <a:endParaRPr lang="zh-CN" altLang="zh-CN"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5363" name="Rectangle 3"/>
          <p:cNvSpPr>
            <a:spLocks noGrp="1"/>
          </p:cNvSpPr>
          <p:nvPr>
            <p:ph idx="1"/>
          </p:nvPr>
        </p:nvSpPr>
        <p:spPr>
          <a:xfrm>
            <a:off x="381000" y="1295400"/>
            <a:ext cx="8305800" cy="4800600"/>
          </a:xfrm>
          <a:ln/>
        </p:spPr>
        <p:txBody>
          <a:bodyPr vert="horz" wrap="square" lIns="91440" tIns="45720" rIns="91440" bIns="45720" anchor="t" anchorCtr="0"/>
          <a:p>
            <a:pPr eaLnBrk="1" hangingPunct="1">
              <a:buNone/>
            </a:pPr>
            <a:r>
              <a:rPr lang="zh-CN" altLang="zh-CN" sz="2400" dirty="0"/>
              <a:t>2) unconditional promise  无条件支付承诺</a:t>
            </a:r>
            <a:endParaRPr lang="zh-CN" altLang="zh-CN" sz="2400" dirty="0"/>
          </a:p>
          <a:p>
            <a:pPr eaLnBrk="1" hangingPunct="1">
              <a:buNone/>
            </a:pPr>
            <a:r>
              <a:rPr lang="zh-CN" altLang="zh-CN" sz="2400" dirty="0"/>
              <a:t>3) in writing 书面的，以书面形式出现的承诺</a:t>
            </a:r>
            <a:endParaRPr lang="zh-CN" altLang="zh-CN" sz="2400" dirty="0"/>
          </a:p>
          <a:p>
            <a:pPr eaLnBrk="1" hangingPunct="1">
              <a:buNone/>
            </a:pPr>
            <a:r>
              <a:rPr lang="zh-CN" altLang="zh-CN" sz="2400" dirty="0"/>
              <a:t>4) the maker 出票人</a:t>
            </a:r>
            <a:endParaRPr lang="zh-CN" altLang="zh-CN" sz="2400" dirty="0"/>
          </a:p>
          <a:p>
            <a:pPr eaLnBrk="1" hangingPunct="1">
              <a:buNone/>
            </a:pPr>
            <a:r>
              <a:rPr lang="zh-CN" altLang="zh-CN" sz="2400" dirty="0"/>
              <a:t>5) the payee or the holder 收款人或持票人</a:t>
            </a:r>
            <a:endParaRPr lang="zh-CN" altLang="zh-CN" sz="2400" dirty="0"/>
          </a:p>
          <a:p>
            <a:pPr eaLnBrk="1" hangingPunct="1">
              <a:buNone/>
            </a:pPr>
            <a:r>
              <a:rPr lang="zh-CN" altLang="zh-CN" sz="2400" dirty="0"/>
              <a:t>6) signed by the maker 由出票人签字</a:t>
            </a:r>
            <a:endParaRPr lang="zh-CN" altLang="zh-CN" sz="2400" dirty="0"/>
          </a:p>
          <a:p>
            <a:pPr eaLnBrk="1" hangingPunct="1">
              <a:buNone/>
            </a:pPr>
            <a:r>
              <a:rPr lang="zh-CN" altLang="zh-CN" sz="2400" dirty="0"/>
              <a:t>7) engaging to pay on demand  保证见票即支付</a:t>
            </a:r>
            <a:endParaRPr lang="zh-CN" altLang="zh-CN" sz="2400" dirty="0"/>
          </a:p>
          <a:p>
            <a:pPr eaLnBrk="1" hangingPunct="1">
              <a:buNone/>
            </a:pPr>
            <a:r>
              <a:rPr lang="zh-CN" altLang="zh-CN" sz="2400" dirty="0"/>
              <a:t>8) or at a fixed or determinable future time　</a:t>
            </a:r>
            <a:endParaRPr lang="zh-CN" altLang="zh-CN" sz="2400" dirty="0"/>
          </a:p>
          <a:p>
            <a:pPr eaLnBrk="1" hangingPunct="1">
              <a:buNone/>
            </a:pPr>
            <a:r>
              <a:rPr lang="zh-CN" altLang="zh-CN" sz="2400" dirty="0"/>
              <a:t>    在固定的，或在可以确定的未来某一时期</a:t>
            </a:r>
            <a:endParaRPr lang="zh-CN" altLang="zh-CN" sz="2400" dirty="0"/>
          </a:p>
          <a:p>
            <a:pPr eaLnBrk="1" hangingPunct="1">
              <a:buNone/>
            </a:pPr>
            <a:r>
              <a:rPr lang="zh-CN" altLang="zh-CN" sz="2400" dirty="0"/>
              <a:t>9) (to pay) a sum certain in money to or to the order of a specified person or bearer.  向特定人或其指定人（支付）一定货币金额的（书面无条件支付承诺）</a:t>
            </a:r>
            <a:endParaRPr lang="zh-CN" altLang="zh-CN"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6387" name="Rectangle 3"/>
          <p:cNvSpPr>
            <a:spLocks noGrp="1"/>
          </p:cNvSpPr>
          <p:nvPr>
            <p:ph idx="1"/>
          </p:nvPr>
        </p:nvSpPr>
        <p:spPr>
          <a:xfrm>
            <a:off x="381000" y="1371600"/>
            <a:ext cx="8153400" cy="4648200"/>
          </a:xfrm>
          <a:ln/>
        </p:spPr>
        <p:txBody>
          <a:bodyPr vert="horz" wrap="square" lIns="91440" tIns="45720" rIns="91440" bIns="45720" anchor="t" anchorCtr="0"/>
          <a:p>
            <a:pPr algn="just" eaLnBrk="1" hangingPunct="1">
              <a:lnSpc>
                <a:spcPct val="80000"/>
              </a:lnSpc>
              <a:buNone/>
            </a:pPr>
            <a:r>
              <a:rPr lang="zh-CN" altLang="zh-CN" sz="2400" dirty="0"/>
              <a:t>5) </a:t>
            </a:r>
            <a:r>
              <a:rPr lang="zh-CN" altLang="zh-CN" sz="2400" dirty="0">
                <a:latin typeface="Times New Roman" panose="02020603050405020304" pitchFamily="18" charset="0"/>
                <a:cs typeface="Times New Roman" panose="02020603050405020304" pitchFamily="18" charset="0"/>
              </a:rPr>
              <a:t>Remittance refers to the transfer of funds from one party to another among different countries, that is, a bank (the remitting bank), at the request of its customer (the remitter), transfers a certain sum of money to its overseas branch or correspondent bank (the paying bank) instructing them to pay to a named person or corporation (the payee or beneficiary) domiciled in that country. </a:t>
            </a:r>
            <a:endParaRPr lang="en-US" altLang="zh-CN" sz="2400" dirty="0">
              <a:latin typeface="Times New Roman" panose="02020603050405020304" pitchFamily="18" charset="0"/>
              <a:cs typeface="Times New Roman" panose="02020603050405020304" pitchFamily="18" charset="0"/>
            </a:endParaRPr>
          </a:p>
          <a:p>
            <a:pPr eaLnBrk="1" hangingPunct="1">
              <a:lnSpc>
                <a:spcPct val="80000"/>
              </a:lnSpc>
              <a:buNone/>
            </a:pPr>
            <a:endParaRPr lang="zh-CN" altLang="zh-CN" sz="2400"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zh-CN" sz="2400" dirty="0"/>
              <a:t>汇款是指在不同国家间一方向另一方转移资金，也就是说，</a:t>
            </a:r>
            <a:endParaRPr lang="en-US" altLang="zh-CN" sz="2400" dirty="0"/>
          </a:p>
          <a:p>
            <a:pPr eaLnBrk="1" hangingPunct="1">
              <a:lnSpc>
                <a:spcPct val="80000"/>
              </a:lnSpc>
              <a:buNone/>
            </a:pPr>
            <a:r>
              <a:rPr lang="zh-CN" altLang="zh-CN" sz="2400" dirty="0"/>
              <a:t>某一银行(汇出行)应其客户(汇款人)的请求，将一定货币金</a:t>
            </a:r>
            <a:endParaRPr lang="en-US" altLang="zh-CN" sz="2400" dirty="0"/>
          </a:p>
          <a:p>
            <a:pPr eaLnBrk="1" hangingPunct="1">
              <a:lnSpc>
                <a:spcPct val="80000"/>
              </a:lnSpc>
              <a:buNone/>
            </a:pPr>
            <a:r>
              <a:rPr lang="zh-CN" altLang="zh-CN" sz="2400" dirty="0"/>
              <a:t>额转移至其海外分行或代理行(解付行)，指示它们付款给居</a:t>
            </a:r>
            <a:endParaRPr lang="en-US" altLang="zh-CN" sz="2400" dirty="0"/>
          </a:p>
          <a:p>
            <a:pPr eaLnBrk="1" hangingPunct="1">
              <a:lnSpc>
                <a:spcPct val="80000"/>
              </a:lnSpc>
              <a:buNone/>
            </a:pPr>
            <a:r>
              <a:rPr lang="zh-CN" altLang="zh-CN" sz="2400" dirty="0"/>
              <a:t>住在该国的某一指名人或公司(收款人或受益人)。 </a:t>
            </a:r>
            <a:endParaRPr lang="zh-CN" altLang="zh-CN" sz="2400" dirty="0"/>
          </a:p>
          <a:p>
            <a:pPr eaLnBrk="1" hangingPunct="1">
              <a:lnSpc>
                <a:spcPct val="80000"/>
              </a:lnSpc>
              <a:buNone/>
            </a:pPr>
            <a:r>
              <a:rPr lang="zh-CN" altLang="zh-CN" sz="2400" dirty="0"/>
              <a:t>1) 本句是由that is连接的两个并列句，后一句是对前一句的解释和说明，属递进并列句。</a:t>
            </a:r>
            <a:endParaRPr lang="zh-CN" altLang="zh-CN"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7411" name="Rectangle 3"/>
          <p:cNvSpPr>
            <a:spLocks noGrp="1"/>
          </p:cNvSpPr>
          <p:nvPr>
            <p:ph idx="1"/>
          </p:nvPr>
        </p:nvSpPr>
        <p:spPr>
          <a:xfrm>
            <a:off x="304800" y="1219200"/>
            <a:ext cx="8229600" cy="4800600"/>
          </a:xfrm>
          <a:ln/>
        </p:spPr>
        <p:txBody>
          <a:bodyPr vert="horz" wrap="square" lIns="91440" tIns="45720" rIns="91440" bIns="45720" anchor="t" anchorCtr="0"/>
          <a:p>
            <a:pPr eaLnBrk="1" hangingPunct="1">
              <a:lnSpc>
                <a:spcPct val="90000"/>
              </a:lnSpc>
              <a:buNone/>
            </a:pPr>
            <a:endParaRPr lang="en-US" altLang="zh-CN" sz="2400" dirty="0"/>
          </a:p>
          <a:p>
            <a:pPr eaLnBrk="1" hangingPunct="1">
              <a:lnSpc>
                <a:spcPct val="90000"/>
              </a:lnSpc>
              <a:buNone/>
            </a:pPr>
            <a:r>
              <a:rPr lang="zh-CN" altLang="zh-CN" sz="2400" dirty="0"/>
              <a:t>2) 前一句很简单，主谓结构是Remittance refers to, the transfer of funds 是宾语，from one party to another among different country是定语，修饰名词短语（宾语），意思是指在不同国家间的一方向另一方转移资金。</a:t>
            </a:r>
            <a:endParaRPr lang="en-US" altLang="zh-CN" sz="2400" dirty="0"/>
          </a:p>
          <a:p>
            <a:pPr eaLnBrk="1" hangingPunct="1">
              <a:lnSpc>
                <a:spcPct val="90000"/>
              </a:lnSpc>
              <a:buNone/>
            </a:pPr>
            <a:r>
              <a:rPr lang="zh-CN" altLang="zh-CN" sz="2400" dirty="0"/>
              <a:t>3) 并列的第二分句的主谓结构是a bank (the remitting bank)…transfers…，意思是：也就是说，某一银行（汇出行）……将一定货币金额转移至……</a:t>
            </a:r>
            <a:endParaRPr lang="en-US" altLang="zh-CN" sz="2400" dirty="0"/>
          </a:p>
          <a:p>
            <a:pPr eaLnBrk="1" hangingPunct="1">
              <a:lnSpc>
                <a:spcPct val="90000"/>
              </a:lnSpc>
              <a:buNone/>
            </a:pPr>
            <a:r>
              <a:rPr lang="zh-CN" altLang="zh-CN" sz="2400" dirty="0"/>
              <a:t>4) at the request of its customer  (the remitter)</a:t>
            </a:r>
            <a:endParaRPr lang="zh-CN" altLang="zh-CN" sz="2400" dirty="0"/>
          </a:p>
          <a:p>
            <a:pPr eaLnBrk="1" hangingPunct="1">
              <a:lnSpc>
                <a:spcPct val="90000"/>
              </a:lnSpc>
              <a:buNone/>
            </a:pPr>
            <a:r>
              <a:rPr lang="zh-CN" altLang="zh-CN" sz="2400" dirty="0"/>
              <a:t>　应其客户（汇款人）的要求。</a:t>
            </a:r>
            <a:endParaRPr lang="zh-CN" altLang="zh-CN" sz="2400" dirty="0"/>
          </a:p>
          <a:p>
            <a:pPr eaLnBrk="1" hangingPunct="1">
              <a:lnSpc>
                <a:spcPct val="90000"/>
              </a:lnSpc>
              <a:buNone/>
            </a:pPr>
            <a:r>
              <a:rPr lang="zh-CN" altLang="zh-CN" sz="2400" dirty="0"/>
              <a:t>5) A certain sum of money to its overseas branch or </a:t>
            </a:r>
            <a:endParaRPr lang="en-US" altLang="zh-CN" sz="2400" dirty="0"/>
          </a:p>
          <a:p>
            <a:pPr eaLnBrk="1" hangingPunct="1">
              <a:lnSpc>
                <a:spcPct val="90000"/>
              </a:lnSpc>
              <a:buNone/>
            </a:pPr>
            <a:r>
              <a:rPr lang="en-US" altLang="zh-CN" sz="2400" dirty="0"/>
              <a:t>    </a:t>
            </a:r>
            <a:r>
              <a:rPr lang="zh-CN" altLang="zh-CN" sz="2400" dirty="0"/>
              <a:t>correspondent bank (the paying bank)</a:t>
            </a:r>
            <a:endParaRPr lang="zh-CN" altLang="zh-CN" sz="2400" dirty="0"/>
          </a:p>
          <a:p>
            <a:pPr eaLnBrk="1" hangingPunct="1">
              <a:lnSpc>
                <a:spcPct val="90000"/>
              </a:lnSpc>
            </a:pPr>
            <a:endParaRPr lang="zh-CN" altLang="zh-CN"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8435" name="Rectangle 3"/>
          <p:cNvSpPr>
            <a:spLocks noGrp="1"/>
          </p:cNvSpPr>
          <p:nvPr>
            <p:ph idx="1"/>
          </p:nvPr>
        </p:nvSpPr>
        <p:spPr>
          <a:xfrm>
            <a:off x="195263" y="1295400"/>
            <a:ext cx="8339137" cy="4724400"/>
          </a:xfrm>
          <a:ln/>
        </p:spPr>
        <p:txBody>
          <a:bodyPr vert="horz" wrap="square" lIns="91440" tIns="45720" rIns="91440" bIns="45720" anchor="t" anchorCtr="0"/>
          <a:p>
            <a:pPr eaLnBrk="1" hangingPunct="1">
              <a:buNone/>
            </a:pPr>
            <a:r>
              <a:rPr lang="zh-CN" altLang="zh-CN" sz="2400" dirty="0"/>
              <a:t>  </a:t>
            </a:r>
            <a:endParaRPr lang="en-US" altLang="zh-CN" sz="2400" dirty="0"/>
          </a:p>
          <a:p>
            <a:pPr eaLnBrk="1" hangingPunct="1">
              <a:lnSpc>
                <a:spcPct val="90000"/>
              </a:lnSpc>
              <a:buNone/>
            </a:pPr>
            <a:r>
              <a:rPr lang="en-US" altLang="zh-CN" sz="2400" dirty="0"/>
              <a:t>  </a:t>
            </a:r>
            <a:r>
              <a:rPr lang="zh-CN" altLang="zh-CN" sz="2400" dirty="0"/>
              <a:t>6) Instructing them to pay to a named person or corporation (the payee or beneficiary, domiciled in the country.</a:t>
            </a:r>
            <a:endParaRPr lang="zh-CN" altLang="zh-CN" sz="2400" dirty="0"/>
          </a:p>
          <a:p>
            <a:pPr eaLnBrk="1" hangingPunct="1">
              <a:lnSpc>
                <a:spcPct val="90000"/>
              </a:lnSpc>
              <a:buNone/>
            </a:pPr>
            <a:r>
              <a:rPr lang="zh-CN" altLang="zh-CN" sz="2400" dirty="0"/>
              <a:t>　指示它们付款给住在该国的某一指名人或公司（收款人或受益人）</a:t>
            </a:r>
            <a:r>
              <a:rPr lang="zh-CN" altLang="en-US" sz="2400" dirty="0"/>
              <a:t>。</a:t>
            </a:r>
            <a:endParaRPr lang="zh-CN" altLang="zh-CN"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ln/>
        </p:spPr>
        <p:txBody>
          <a:bodyPr vert="horz" wrap="square" lIns="91440" tIns="45720" rIns="91440" bIns="45720" anchor="ctr" anchorCtr="0"/>
          <a:p>
            <a:endParaRPr lang="zh-CN" altLang="en-US" dirty="0"/>
          </a:p>
        </p:txBody>
      </p:sp>
      <p:sp>
        <p:nvSpPr>
          <p:cNvPr id="19459" name="内容占位符 2"/>
          <p:cNvSpPr>
            <a:spLocks noGrp="1" noChangeArrowheads="1"/>
          </p:cNvSpPr>
          <p:nvPr>
            <p:ph idx="1"/>
          </p:nvPr>
        </p:nvSpPr>
        <p:spPr>
          <a:xfrm>
            <a:off x="304800" y="1371600"/>
            <a:ext cx="8382000" cy="4648200"/>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6</a:t>
            </a:r>
            <a:r>
              <a:rPr kumimoji="0" lang="zh-CN" altLang="zh-CN" sz="32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After the exporter has shipped the goods or rendered services to his customers abroad, he draws a bill of exchange on the latter with or without shipping documents attached thereto and then gives the draft to his bank together with his appropriate collection instructions. </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0483" name="Rectangle 3"/>
          <p:cNvSpPr>
            <a:spLocks noGrp="1"/>
          </p:cNvSpPr>
          <p:nvPr>
            <p:ph idx="1"/>
          </p:nvPr>
        </p:nvSpPr>
        <p:spPr>
          <a:xfrm>
            <a:off x="381000" y="1295400"/>
            <a:ext cx="8229600" cy="5029200"/>
          </a:xfrm>
          <a:ln/>
        </p:spPr>
        <p:txBody>
          <a:bodyPr vert="horz" wrap="square" lIns="91440" tIns="45720" rIns="91440" bIns="45720" anchor="t" anchorCtr="0"/>
          <a:p>
            <a:pPr eaLnBrk="1" hangingPunct="1">
              <a:lnSpc>
                <a:spcPct val="80000"/>
              </a:lnSpc>
              <a:buNone/>
            </a:pPr>
            <a:endParaRPr lang="en-US" altLang="zh-CN" sz="2400" dirty="0"/>
          </a:p>
          <a:p>
            <a:pPr eaLnBrk="1" hangingPunct="1">
              <a:lnSpc>
                <a:spcPct val="80000"/>
              </a:lnSpc>
              <a:buNone/>
            </a:pPr>
            <a:r>
              <a:rPr lang="zh-CN" altLang="zh-CN" sz="2400" dirty="0"/>
              <a:t>在出口商对其国外客户装运货物或提供服务后，他开出以</a:t>
            </a:r>
            <a:endParaRPr lang="en-US" altLang="zh-CN" sz="2400" dirty="0"/>
          </a:p>
          <a:p>
            <a:pPr eaLnBrk="1" hangingPunct="1">
              <a:lnSpc>
                <a:spcPct val="80000"/>
              </a:lnSpc>
              <a:buNone/>
            </a:pPr>
            <a:r>
              <a:rPr lang="zh-CN" altLang="zh-CN" sz="2400" dirty="0"/>
              <a:t>后者为付款人的汇票，汇票可以附带也可以不附带货运单</a:t>
            </a:r>
            <a:endParaRPr lang="en-US" altLang="zh-CN" sz="2400" dirty="0"/>
          </a:p>
          <a:p>
            <a:pPr eaLnBrk="1" hangingPunct="1">
              <a:lnSpc>
                <a:spcPct val="80000"/>
              </a:lnSpc>
              <a:buNone/>
            </a:pPr>
            <a:r>
              <a:rPr lang="zh-CN" altLang="zh-CN" sz="2400" dirty="0"/>
              <a:t>据，然后将汇票连同他恰当的托收指示交给他的往来银行。 </a:t>
            </a:r>
            <a:endParaRPr lang="zh-CN" altLang="zh-CN" sz="2400" dirty="0"/>
          </a:p>
          <a:p>
            <a:pPr eaLnBrk="1" hangingPunct="1">
              <a:lnSpc>
                <a:spcPct val="80000"/>
              </a:lnSpc>
              <a:buNone/>
            </a:pPr>
            <a:r>
              <a:rPr lang="zh-CN" altLang="zh-CN" sz="2400" dirty="0"/>
              <a:t>1) 本句是一个带时间状语从句的主从复合句，由after引导的是时间状语从句，其主语是exporter，谓语是has shipped …or rendered…，意思是：在出口商对其国外客户装运（货物）或提供（服务）后，第二个谓语动词has rendered是提供（给予）帮助等。</a:t>
            </a:r>
            <a:endParaRPr lang="zh-CN" altLang="zh-CN" sz="2400" dirty="0"/>
          </a:p>
          <a:p>
            <a:pPr eaLnBrk="1" hangingPunct="1">
              <a:lnSpc>
                <a:spcPct val="80000"/>
              </a:lnSpc>
              <a:buNone/>
            </a:pPr>
            <a:r>
              <a:rPr lang="zh-CN" altLang="zh-CN" sz="2400" dirty="0"/>
              <a:t>2) 主句也是一主两谓结构的句子，其主语是he，谓为draws…(and then) gives…，意思是：他开出（汇票）……然后将（汇票）交给……</a:t>
            </a:r>
            <a:endParaRPr lang="zh-CN" altLang="zh-CN" sz="2400" dirty="0"/>
          </a:p>
          <a:p>
            <a:pPr eaLnBrk="1" hangingPunct="1">
              <a:lnSpc>
                <a:spcPct val="80000"/>
              </a:lnSpc>
              <a:buNone/>
            </a:pPr>
            <a:r>
              <a:rPr lang="zh-CN" altLang="zh-CN" sz="2400" dirty="0"/>
              <a:t>3) a bill of exchange  汇票</a:t>
            </a:r>
            <a:endParaRPr lang="zh-CN" altLang="zh-CN" sz="2400" dirty="0"/>
          </a:p>
          <a:p>
            <a:pPr eaLnBrk="1" hangingPunct="1">
              <a:lnSpc>
                <a:spcPct val="80000"/>
              </a:lnSpc>
              <a:buNone/>
            </a:pPr>
            <a:r>
              <a:rPr lang="zh-CN" altLang="zh-CN" sz="2400" dirty="0"/>
              <a:t>4) on the latter   对后者（指customers abroad)</a:t>
            </a:r>
            <a:endParaRPr lang="zh-CN" altLang="zh-CN"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1507" name="Rectangle 3"/>
          <p:cNvSpPr>
            <a:spLocks noGrp="1"/>
          </p:cNvSpPr>
          <p:nvPr>
            <p:ph idx="1"/>
          </p:nvPr>
        </p:nvSpPr>
        <p:spPr>
          <a:xfrm>
            <a:off x="304800" y="1295400"/>
            <a:ext cx="8229600" cy="4724400"/>
          </a:xfrm>
          <a:ln/>
        </p:spPr>
        <p:txBody>
          <a:bodyPr vert="horz" wrap="square" lIns="91440" tIns="45720" rIns="91440" bIns="45720" anchor="t" anchorCtr="0"/>
          <a:p>
            <a:pPr eaLnBrk="1" hangingPunct="1">
              <a:buNone/>
            </a:pPr>
            <a:r>
              <a:rPr lang="zh-CN" altLang="zh-CN" sz="2400" dirty="0"/>
              <a:t> </a:t>
            </a:r>
            <a:endParaRPr lang="en-US" altLang="zh-CN" sz="2400" dirty="0"/>
          </a:p>
          <a:p>
            <a:pPr eaLnBrk="1" hangingPunct="1">
              <a:buNone/>
            </a:pPr>
            <a:r>
              <a:rPr lang="en-US" altLang="zh-CN" sz="2400" dirty="0"/>
              <a:t> </a:t>
            </a:r>
            <a:r>
              <a:rPr lang="zh-CN" altLang="zh-CN" sz="2400" dirty="0"/>
              <a:t>5) with or without shipping documents attached hereto可</a:t>
            </a:r>
            <a:endParaRPr lang="en-US" altLang="zh-CN" sz="2400" dirty="0"/>
          </a:p>
          <a:p>
            <a:pPr eaLnBrk="1" hangingPunct="1">
              <a:buNone/>
            </a:pPr>
            <a:r>
              <a:rPr lang="zh-CN" altLang="zh-CN" sz="2400" dirty="0"/>
              <a:t>以附带或不附带货运单据（可以有无货运单据附在汇票后）</a:t>
            </a:r>
            <a:r>
              <a:rPr lang="zh-CN" altLang="en-US" sz="2400" dirty="0"/>
              <a:t>。</a:t>
            </a:r>
            <a:endParaRPr lang="zh-CN" altLang="zh-CN" sz="2400" dirty="0"/>
          </a:p>
          <a:p>
            <a:pPr eaLnBrk="1" hangingPunct="1">
              <a:buNone/>
            </a:pPr>
            <a:r>
              <a:rPr lang="en-US" altLang="zh-CN" sz="2400" dirty="0"/>
              <a:t> </a:t>
            </a:r>
            <a:r>
              <a:rPr lang="zh-CN" altLang="zh-CN" sz="2400" dirty="0"/>
              <a:t>6) draft也是“汇票”，如sight draft 即期汇票。此外还可以</a:t>
            </a:r>
            <a:endParaRPr lang="en-US" altLang="zh-CN" sz="2400" dirty="0"/>
          </a:p>
          <a:p>
            <a:pPr eaLnBrk="1" hangingPunct="1">
              <a:buNone/>
            </a:pPr>
            <a:r>
              <a:rPr lang="zh-CN" altLang="zh-CN" sz="2400" dirty="0"/>
              <a:t>作草拟、草案</a:t>
            </a:r>
            <a:r>
              <a:rPr lang="zh-CN" altLang="en-US" sz="2400" dirty="0"/>
              <a:t>。</a:t>
            </a:r>
            <a:endParaRPr lang="zh-CN" altLang="zh-CN" sz="2400" dirty="0"/>
          </a:p>
          <a:p>
            <a:pPr eaLnBrk="1" hangingPunct="1">
              <a:buNone/>
            </a:pPr>
            <a:r>
              <a:rPr lang="en-US" altLang="zh-CN" sz="2400" dirty="0"/>
              <a:t> </a:t>
            </a:r>
            <a:r>
              <a:rPr lang="zh-CN" altLang="zh-CN" sz="2400" dirty="0"/>
              <a:t>7) appropriate collection instructions  恰当的托受指示</a:t>
            </a:r>
            <a:r>
              <a:rPr lang="zh-CN" altLang="en-US" sz="2400" dirty="0"/>
              <a:t>。</a:t>
            </a:r>
            <a:endParaRPr lang="zh-CN" altLang="zh-CN"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p:cNvSpPr>
          <p:nvPr>
            <p:ph type="title"/>
          </p:nvPr>
        </p:nvSpPr>
        <p:spPr>
          <a:xfrm>
            <a:off x="76200" y="304800"/>
            <a:ext cx="7677150" cy="914400"/>
          </a:xfrm>
          <a:ln/>
        </p:spPr>
        <p:txBody>
          <a:bodyPr vert="horz" wrap="square" lIns="91440" tIns="45720" rIns="91440" bIns="45720" anchor="ctr" anchorCtr="0"/>
          <a:p>
            <a:pPr eaLnBrk="1" hangingPunct="1"/>
            <a:r>
              <a:rPr lang="en-US" altLang="zh-CN" sz="2800" dirty="0"/>
              <a:t>Ⅰ</a:t>
            </a:r>
            <a:r>
              <a:rPr lang="zh-CN" altLang="en-US" sz="2800" dirty="0"/>
              <a:t>. Explanatory Notes on Technical Terms </a:t>
            </a:r>
            <a:br>
              <a:rPr lang="zh-CN" altLang="en-US" sz="2800" b="1" dirty="0"/>
            </a:br>
            <a:endParaRPr lang="zh-CN" altLang="en-US" sz="2800" b="1" dirty="0"/>
          </a:p>
        </p:txBody>
      </p:sp>
      <p:sp>
        <p:nvSpPr>
          <p:cNvPr id="4099" name="Rectangle 3"/>
          <p:cNvSpPr>
            <a:spLocks noGrp="1"/>
          </p:cNvSpPr>
          <p:nvPr>
            <p:ph idx="1"/>
          </p:nvPr>
        </p:nvSpPr>
        <p:spPr>
          <a:xfrm>
            <a:off x="381000" y="1371600"/>
            <a:ext cx="7924800" cy="4419600"/>
          </a:xfrm>
          <a:ln/>
        </p:spPr>
        <p:txBody>
          <a:bodyPr vert="horz" wrap="square" lIns="91440" tIns="45720" rIns="91440" bIns="45720" anchor="t" anchorCtr="0"/>
          <a:p>
            <a:pPr eaLnBrk="1" hangingPunct="1">
              <a:lnSpc>
                <a:spcPct val="90000"/>
              </a:lnSpc>
              <a:buNone/>
            </a:pPr>
            <a:r>
              <a:rPr lang="zh-CN" altLang="zh-CN" sz="2400" dirty="0"/>
              <a:t>1. amendment—修改</a:t>
            </a:r>
            <a:endParaRPr lang="zh-CN" altLang="zh-CN" sz="2400" dirty="0"/>
          </a:p>
          <a:p>
            <a:pPr eaLnBrk="1" hangingPunct="1">
              <a:lnSpc>
                <a:spcPct val="90000"/>
              </a:lnSpc>
              <a:buNone/>
            </a:pPr>
            <a:r>
              <a:rPr lang="zh-CN" altLang="zh-CN" sz="2400" dirty="0"/>
              <a:t>2. barter—易货，物物交换</a:t>
            </a:r>
            <a:endParaRPr lang="zh-CN" altLang="zh-CN" sz="2400" dirty="0"/>
          </a:p>
          <a:p>
            <a:pPr eaLnBrk="1" hangingPunct="1">
              <a:lnSpc>
                <a:spcPct val="90000"/>
              </a:lnSpc>
              <a:buNone/>
            </a:pPr>
            <a:r>
              <a:rPr lang="zh-CN" altLang="zh-CN" sz="2400" dirty="0"/>
              <a:t>3. bearer—持票人</a:t>
            </a:r>
            <a:endParaRPr lang="zh-CN" altLang="zh-CN" sz="2400" dirty="0"/>
          </a:p>
          <a:p>
            <a:pPr eaLnBrk="1" hangingPunct="1">
              <a:lnSpc>
                <a:spcPct val="90000"/>
              </a:lnSpc>
              <a:buNone/>
            </a:pPr>
            <a:r>
              <a:rPr lang="zh-CN" altLang="zh-CN" sz="2400" dirty="0"/>
              <a:t>4. corresponded bank—代理行</a:t>
            </a:r>
            <a:endParaRPr lang="zh-CN" altLang="zh-CN" sz="2400" dirty="0"/>
          </a:p>
          <a:p>
            <a:pPr eaLnBrk="1" hangingPunct="1">
              <a:lnSpc>
                <a:spcPct val="90000"/>
              </a:lnSpc>
              <a:buNone/>
            </a:pPr>
            <a:r>
              <a:rPr lang="zh-CN" altLang="zh-CN" sz="2400" dirty="0"/>
              <a:t>5. discounting— 贴现</a:t>
            </a:r>
            <a:endParaRPr lang="zh-CN" altLang="zh-CN" sz="2400" dirty="0"/>
          </a:p>
          <a:p>
            <a:pPr eaLnBrk="1" hangingPunct="1">
              <a:lnSpc>
                <a:spcPct val="90000"/>
              </a:lnSpc>
              <a:buNone/>
            </a:pPr>
            <a:r>
              <a:rPr lang="zh-CN" altLang="zh-CN" sz="2400" dirty="0"/>
              <a:t>6. endorse—背书</a:t>
            </a:r>
            <a:endParaRPr lang="zh-CN" altLang="zh-CN" sz="2400" dirty="0"/>
          </a:p>
          <a:p>
            <a:pPr eaLnBrk="1" hangingPunct="1">
              <a:lnSpc>
                <a:spcPct val="90000"/>
              </a:lnSpc>
              <a:buNone/>
            </a:pPr>
            <a:r>
              <a:rPr lang="zh-CN" altLang="zh-CN" sz="2400" dirty="0"/>
              <a:t>7. hard currency—硬通货</a:t>
            </a:r>
            <a:endParaRPr lang="zh-CN" altLang="zh-CN" sz="2400" dirty="0"/>
          </a:p>
          <a:p>
            <a:pPr eaLnBrk="1" hangingPunct="1">
              <a:lnSpc>
                <a:spcPct val="90000"/>
              </a:lnSpc>
              <a:buNone/>
            </a:pPr>
            <a:r>
              <a:rPr lang="zh-CN" altLang="zh-CN" sz="2400" dirty="0"/>
              <a:t>8. maturity—到期</a:t>
            </a:r>
            <a:endParaRPr lang="zh-CN" altLang="zh-CN" sz="2400" dirty="0"/>
          </a:p>
          <a:p>
            <a:pPr eaLnBrk="1" hangingPunct="1">
              <a:lnSpc>
                <a:spcPct val="90000"/>
              </a:lnSpc>
              <a:buNone/>
            </a:pPr>
            <a:r>
              <a:rPr lang="zh-CN" altLang="zh-CN" sz="2400" dirty="0"/>
              <a:t>9. recourse—追索权</a:t>
            </a:r>
            <a:endParaRPr lang="zh-CN" altLang="zh-CN" sz="2400" dirty="0"/>
          </a:p>
          <a:p>
            <a:pPr eaLnBrk="1" hangingPunct="1">
              <a:lnSpc>
                <a:spcPct val="90000"/>
              </a:lnSpc>
              <a:buNone/>
            </a:pPr>
            <a:r>
              <a:rPr lang="zh-CN" altLang="zh-CN" sz="2400" dirty="0"/>
              <a:t>10. reimbursement—偿付</a:t>
            </a:r>
            <a:endParaRPr lang="zh-CN" altLang="zh-CN" sz="2400" dirty="0"/>
          </a:p>
          <a:p>
            <a:pPr eaLnBrk="1" hangingPunct="1">
              <a:lnSpc>
                <a:spcPct val="90000"/>
              </a:lnSpc>
              <a:buNone/>
            </a:pPr>
            <a:r>
              <a:rPr lang="zh-CN" altLang="zh-CN" sz="2400" dirty="0"/>
              <a:t>11. reinsure—分保，再保险</a:t>
            </a:r>
            <a:endParaRPr lang="zh-CN" altLang="zh-CN"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a:ln/>
        </p:spPr>
        <p:txBody>
          <a:bodyPr vert="horz" wrap="square" lIns="91440" tIns="45720" rIns="91440" bIns="45720" anchor="ctr" anchorCtr="0"/>
          <a:p>
            <a:endParaRPr lang="zh-CN" altLang="en-US" dirty="0"/>
          </a:p>
        </p:txBody>
      </p:sp>
      <p:sp>
        <p:nvSpPr>
          <p:cNvPr id="22531" name="内容占位符 2"/>
          <p:cNvSpPr>
            <a:spLocks noGrp="1"/>
          </p:cNvSpPr>
          <p:nvPr>
            <p:ph idx="1"/>
          </p:nvPr>
        </p:nvSpPr>
        <p:spPr>
          <a:xfrm>
            <a:off x="304800" y="1371600"/>
            <a:ext cx="8229600" cy="4648200"/>
          </a:xfrm>
          <a:ln/>
        </p:spPr>
        <p:txBody>
          <a:bodyPr vert="horz" wrap="square" lIns="91440" tIns="45720" rIns="91440" bIns="45720" anchor="t" anchorCtr="0"/>
          <a:p>
            <a:pPr marL="0" indent="0" algn="just">
              <a:buNone/>
            </a:pPr>
            <a:r>
              <a:rPr lang="zh-CN" altLang="zh-CN" sz="2400" dirty="0"/>
              <a:t>7. </a:t>
            </a:r>
            <a:r>
              <a:rPr lang="zh-CN" altLang="zh-CN" sz="2400" dirty="0">
                <a:latin typeface="Times New Roman" panose="02020603050405020304" pitchFamily="18" charset="0"/>
                <a:cs typeface="Times New Roman" panose="02020603050405020304" pitchFamily="18" charset="0"/>
              </a:rPr>
              <a:t>L/C is a written undertaking issued by a bank (the issuing bank) to the seller (the beneficiary) at the request and in accordance with the instruction of the buyer (the applicant) to effect payment (that is, by making a payment, or by accepting or negotiating</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 </a:t>
            </a:r>
            <a:r>
              <a:rPr lang="zh-CN" altLang="zh-CN" sz="2400" dirty="0">
                <a:latin typeface="Times New Roman" panose="02020603050405020304" pitchFamily="18" charset="0"/>
                <a:ea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up to a stated sum of money within a prescribed time limit and against stipulated documents</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 </a:t>
            </a:r>
            <a:endParaRPr lang="zh-CN" altLang="zh-CN" sz="2400" dirty="0">
              <a:latin typeface="Times New Roman" panose="02020603050405020304" pitchFamily="18" charset="0"/>
              <a:cs typeface="Times New Roman" panose="02020603050405020304" pitchFamily="18" charset="0"/>
            </a:endParaRPr>
          </a:p>
          <a:p>
            <a:pPr marL="0" indent="0">
              <a:buNone/>
            </a:pP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3555" name="Rectangle 3"/>
          <p:cNvSpPr>
            <a:spLocks noGrp="1" noChangeArrowheads="1"/>
          </p:cNvSpPr>
          <p:nvPr>
            <p:ph idx="1"/>
          </p:nvPr>
        </p:nvSpPr>
        <p:spPr>
          <a:xfrm>
            <a:off x="381000" y="1447800"/>
            <a:ext cx="8153400" cy="4572000"/>
          </a:xfrm>
        </p:spPr>
        <p:txBody>
          <a:bodyPr vert="horz" wrap="square" lIns="91440" tIns="45720" rIns="91440" bIns="45720" numCol="1" anchor="t" anchorCtr="0" compatLnSpc="1"/>
          <a:lstStyle/>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它是银行(开证行)应买方(开证申请人)请求并按照买方指示</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向卖方(受益人)开出的，在规定的时限内，凭规定的单据</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支付(即付款或者是承兑或议付汇票)一定货币金额的书面承</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诺。</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1</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这个句子基本结构很简单：L/C is a written</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undertaking 信用证是书央承诺（协定、协议）undertaking 是承诺、保证、同意的意思。</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2) 过去分词短语issued by a bank (the issuing bank) to the seller (beneficiary)…作定语修饰undertaking  意为由银行（开证行）...…向卖方（受益人）开出的。</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4579" name="Rectangle 3"/>
          <p:cNvSpPr>
            <a:spLocks noGrp="1"/>
          </p:cNvSpPr>
          <p:nvPr>
            <p:ph idx="1"/>
          </p:nvPr>
        </p:nvSpPr>
        <p:spPr>
          <a:xfrm>
            <a:off x="419100" y="838200"/>
            <a:ext cx="8305800" cy="5181600"/>
          </a:xfrm>
          <a:ln/>
        </p:spPr>
        <p:txBody>
          <a:bodyPr vert="horz" wrap="square" lIns="91440" tIns="45720" rIns="91440" bIns="45720" anchor="t" anchorCtr="0"/>
          <a:p>
            <a:pPr eaLnBrk="1" hangingPunct="1">
              <a:buNone/>
            </a:pPr>
            <a:endParaRPr lang="en-US" altLang="zh-CN" sz="2400" dirty="0"/>
          </a:p>
          <a:p>
            <a:pPr eaLnBrk="1" hangingPunct="1">
              <a:buNone/>
            </a:pPr>
            <a:r>
              <a:rPr lang="zh-CN" altLang="zh-CN" sz="2400" dirty="0"/>
              <a:t>3) at the request and in accordance with the instruction of the buyer (the applicant ) to effect payment, 过去issued的状语，意思是：应买方（开证申请人）请求并按照买方指示……开出的支付……</a:t>
            </a:r>
            <a:r>
              <a:rPr lang="en-US" altLang="zh-CN" sz="2400" dirty="0"/>
              <a:t>.</a:t>
            </a:r>
            <a:r>
              <a:rPr lang="zh-CN" altLang="en-US" sz="2400" dirty="0"/>
              <a:t> 。</a:t>
            </a:r>
            <a:endParaRPr lang="zh-CN" altLang="zh-CN" sz="2400" dirty="0"/>
          </a:p>
          <a:p>
            <a:pPr eaLnBrk="1" hangingPunct="1">
              <a:buNone/>
            </a:pPr>
            <a:r>
              <a:rPr lang="zh-CN" altLang="zh-CN" sz="2400" dirty="0"/>
              <a:t>4) that is, by making payment, by accepting or negotiating bills of exchange.  对前面to effect payment的解释，意思是：即付款，或者是承兑或者议付汇票。注意：此处accepting 译为承兑，negotiating 译为议付。</a:t>
            </a:r>
            <a:endParaRPr lang="zh-CN" altLang="zh-CN" sz="2400" dirty="0"/>
          </a:p>
          <a:p>
            <a:pPr eaLnBrk="1" hangingPunct="1">
              <a:buNone/>
            </a:pPr>
            <a:r>
              <a:rPr lang="zh-CN" altLang="zh-CN" sz="2400" dirty="0"/>
              <a:t>5) …up to a stated sum of money within a prescribed time limit and against stipulated documents 在规定的期限内，凭规定的单据支付一定货币金额（的书面承诺）</a:t>
            </a:r>
            <a:r>
              <a:rPr lang="zh-CN" altLang="en-US" sz="2400" dirty="0"/>
              <a:t>。</a:t>
            </a:r>
            <a:endParaRPr lang="en-US" altLang="zh-CN" sz="2400" dirty="0"/>
          </a:p>
          <a:p>
            <a:pPr eaLnBrk="1" hangingPunct="1">
              <a:buNone/>
            </a:pPr>
            <a:r>
              <a:rPr lang="zh-CN" altLang="zh-CN" sz="2400" dirty="0"/>
              <a:t>6) up to 直到，多到，高达（后接表示程度的名词或数词）</a:t>
            </a:r>
            <a:r>
              <a:rPr lang="zh-CN" altLang="en-US" sz="2400" dirty="0"/>
              <a:t>。</a:t>
            </a:r>
            <a:endParaRPr lang="zh-CN" altLang="zh-CN" sz="2400" dirty="0"/>
          </a:p>
          <a:p>
            <a:pPr eaLnBrk="1" hangingPunct="1">
              <a:buNone/>
            </a:pPr>
            <a:endParaRPr lang="zh-CN" altLang="zh-CN"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1"/>
          <p:cNvSpPr>
            <a:spLocks noGrp="1"/>
          </p:cNvSpPr>
          <p:nvPr>
            <p:ph type="title"/>
          </p:nvPr>
        </p:nvSpPr>
        <p:spPr>
          <a:ln/>
        </p:spPr>
        <p:txBody>
          <a:bodyPr vert="horz" wrap="square" lIns="91440" tIns="45720" rIns="91440" bIns="45720" anchor="ctr" anchorCtr="0"/>
          <a:p>
            <a:endParaRPr lang="zh-CN" altLang="en-US" dirty="0"/>
          </a:p>
        </p:txBody>
      </p:sp>
      <p:sp>
        <p:nvSpPr>
          <p:cNvPr id="25603" name="内容占位符 2"/>
          <p:cNvSpPr>
            <a:spLocks noGrp="1"/>
          </p:cNvSpPr>
          <p:nvPr>
            <p:ph idx="1"/>
          </p:nvPr>
        </p:nvSpPr>
        <p:spPr>
          <a:xfrm>
            <a:off x="381000" y="1295400"/>
            <a:ext cx="8305800" cy="4724400"/>
          </a:xfrm>
          <a:ln/>
        </p:spPr>
        <p:txBody>
          <a:bodyPr vert="horz" wrap="square" lIns="91440" tIns="45720" rIns="91440" bIns="45720" anchor="t" anchorCtr="0"/>
          <a:p>
            <a:pPr algn="just" eaLnBrk="1" hangingPunct="1">
              <a:buNone/>
            </a:pPr>
            <a:r>
              <a:rPr lang="zh-CN" altLang="zh-CN" sz="2400" dirty="0"/>
              <a:t>8. </a:t>
            </a:r>
            <a:r>
              <a:rPr lang="zh-CN" altLang="zh-CN" sz="2400" dirty="0">
                <a:latin typeface="Times New Roman" panose="02020603050405020304" pitchFamily="18" charset="0"/>
                <a:cs typeface="Times New Roman" panose="02020603050405020304" pitchFamily="18" charset="0"/>
              </a:rPr>
              <a:t>A bank guarantee is a written promise issued by a bank at the </a:t>
            </a:r>
            <a:endParaRPr lang="en-US" altLang="zh-CN" sz="2400" dirty="0">
              <a:latin typeface="Times New Roman" panose="02020603050405020304" pitchFamily="18" charset="0"/>
              <a:cs typeface="Times New Roman" panose="02020603050405020304" pitchFamily="18" charset="0"/>
            </a:endParaRPr>
          </a:p>
          <a:p>
            <a:pPr algn="just" eaLnBrk="1" hangingPunct="1">
              <a:buNone/>
            </a:pPr>
            <a:r>
              <a:rPr lang="zh-CN" altLang="zh-CN" sz="2400" dirty="0">
                <a:latin typeface="Times New Roman" panose="02020603050405020304" pitchFamily="18" charset="0"/>
                <a:cs typeface="Times New Roman" panose="02020603050405020304" pitchFamily="18" charset="0"/>
              </a:rPr>
              <a:t>request of its customer, undertaking to make payment to the </a:t>
            </a:r>
            <a:endParaRPr lang="en-US" altLang="zh-CN" sz="2400" dirty="0">
              <a:latin typeface="Times New Roman" panose="02020603050405020304" pitchFamily="18" charset="0"/>
              <a:cs typeface="Times New Roman" panose="02020603050405020304" pitchFamily="18" charset="0"/>
            </a:endParaRPr>
          </a:p>
          <a:p>
            <a:pPr algn="just" eaLnBrk="1" hangingPunct="1">
              <a:buNone/>
            </a:pPr>
            <a:r>
              <a:rPr lang="zh-CN" altLang="zh-CN" sz="2400" dirty="0">
                <a:latin typeface="Times New Roman" panose="02020603050405020304" pitchFamily="18" charset="0"/>
                <a:cs typeface="Times New Roman" panose="02020603050405020304" pitchFamily="18" charset="0"/>
              </a:rPr>
              <a:t>beneficiary within the limits of a stated sum of money in the event </a:t>
            </a:r>
            <a:endParaRPr lang="en-US" altLang="zh-CN" sz="2400" dirty="0">
              <a:latin typeface="Times New Roman" panose="02020603050405020304" pitchFamily="18" charset="0"/>
              <a:cs typeface="Times New Roman" panose="02020603050405020304" pitchFamily="18" charset="0"/>
            </a:endParaRPr>
          </a:p>
          <a:p>
            <a:pPr algn="just" eaLnBrk="1" hangingPunct="1">
              <a:buNone/>
            </a:pPr>
            <a:r>
              <a:rPr lang="zh-CN" altLang="zh-CN" sz="2400" dirty="0">
                <a:latin typeface="Times New Roman" panose="02020603050405020304" pitchFamily="18" charset="0"/>
                <a:cs typeface="Times New Roman" panose="02020603050405020304" pitchFamily="18" charset="0"/>
              </a:rPr>
              <a:t>of default by the principal.</a:t>
            </a:r>
            <a:endParaRPr lang="en-US" altLang="zh-CN" sz="2400" dirty="0">
              <a:latin typeface="Times New Roman" panose="02020603050405020304" pitchFamily="18" charset="0"/>
              <a:cs typeface="Times New Roman" panose="02020603050405020304" pitchFamily="18" charset="0"/>
            </a:endParaRPr>
          </a:p>
          <a:p>
            <a:pPr eaLnBrk="1" hangingPunct="1">
              <a:buNone/>
            </a:pPr>
            <a:r>
              <a:rPr lang="zh-CN" altLang="zh-CN" sz="2400" dirty="0"/>
              <a:t>银行保证书是银行应其客户的要求而开立的书面承诺，保证</a:t>
            </a:r>
            <a:endParaRPr lang="en-US" altLang="zh-CN" sz="2400" dirty="0"/>
          </a:p>
          <a:p>
            <a:pPr eaLnBrk="1" hangingPunct="1">
              <a:buNone/>
            </a:pPr>
            <a:r>
              <a:rPr lang="zh-CN" altLang="zh-CN" sz="2400" dirty="0"/>
              <a:t>在委托人违约时在规定的货币金额范围内对受益人进行支付。</a:t>
            </a:r>
            <a:endParaRPr lang="en-US" altLang="zh-CN" sz="2400" dirty="0"/>
          </a:p>
          <a:p>
            <a:pPr eaLnBrk="1" hangingPunct="1">
              <a:buNone/>
            </a:pPr>
            <a:endParaRPr lang="zh-CN" altLang="zh-CN" sz="2400" dirty="0"/>
          </a:p>
          <a:p>
            <a:pPr eaLnBrk="1" hangingPunct="1">
              <a:buNone/>
            </a:pPr>
            <a:r>
              <a:rPr lang="zh-CN" altLang="zh-CN" sz="2400" dirty="0"/>
              <a:t>1) 这是一个系表结构的简单句，其基本结构是：A bank </a:t>
            </a:r>
            <a:endParaRPr lang="en-US" altLang="zh-CN" sz="2400" dirty="0"/>
          </a:p>
          <a:p>
            <a:pPr eaLnBrk="1" hangingPunct="1">
              <a:buNone/>
            </a:pPr>
            <a:r>
              <a:rPr lang="zh-CN" altLang="zh-CN" sz="2400" dirty="0"/>
              <a:t>guarantee is a written promise…，意思是：银行保证书是</a:t>
            </a:r>
            <a:endParaRPr lang="en-US" altLang="zh-CN" sz="2400" dirty="0"/>
          </a:p>
          <a:p>
            <a:pPr eaLnBrk="1" hangingPunct="1">
              <a:buNone/>
            </a:pPr>
            <a:r>
              <a:rPr lang="zh-CN" altLang="zh-CN" sz="2400" dirty="0"/>
              <a:t>书面承诺。</a:t>
            </a:r>
            <a:endParaRPr lang="zh-CN" altLang="zh-CN" sz="2400" dirty="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6627" name="Rectangle 3"/>
          <p:cNvSpPr>
            <a:spLocks noGrp="1"/>
          </p:cNvSpPr>
          <p:nvPr>
            <p:ph idx="1"/>
          </p:nvPr>
        </p:nvSpPr>
        <p:spPr>
          <a:xfrm>
            <a:off x="381000" y="1447800"/>
            <a:ext cx="8229600" cy="4572000"/>
          </a:xfrm>
          <a:ln/>
        </p:spPr>
        <p:txBody>
          <a:bodyPr vert="horz" wrap="square" lIns="91440" tIns="45720" rIns="91440" bIns="45720" anchor="t" anchorCtr="0"/>
          <a:p>
            <a:pPr eaLnBrk="1" hangingPunct="1">
              <a:buNone/>
            </a:pPr>
            <a:r>
              <a:rPr lang="zh-CN" altLang="zh-CN" sz="2400" dirty="0"/>
              <a:t>2) 过去分词issued by a bank at the request of its customer</a:t>
            </a:r>
            <a:endParaRPr lang="en-US" altLang="zh-CN" sz="2400" dirty="0"/>
          </a:p>
          <a:p>
            <a:pPr eaLnBrk="1" hangingPunct="1">
              <a:buNone/>
            </a:pPr>
            <a:r>
              <a:rPr lang="zh-CN" altLang="zh-CN" sz="2400" dirty="0"/>
              <a:t>作定语promise。意思是：银行应其客房的需求而开立的书</a:t>
            </a:r>
            <a:endParaRPr lang="en-US" altLang="zh-CN" sz="2400" dirty="0"/>
          </a:p>
          <a:p>
            <a:pPr eaLnBrk="1" hangingPunct="1">
              <a:buNone/>
            </a:pPr>
            <a:r>
              <a:rPr lang="zh-CN" altLang="zh-CN" sz="2400" dirty="0"/>
              <a:t>面承诺。</a:t>
            </a:r>
            <a:endParaRPr lang="en-US" altLang="zh-CN" sz="2400" dirty="0"/>
          </a:p>
          <a:p>
            <a:pPr eaLnBrk="1" hangingPunct="1">
              <a:buNone/>
            </a:pPr>
            <a:r>
              <a:rPr lang="zh-CN" altLang="zh-CN" sz="2400" dirty="0"/>
              <a:t>3) undertaking to make payment to the beneficiary</a:t>
            </a:r>
            <a:endParaRPr lang="zh-CN" altLang="zh-CN" sz="2400" dirty="0"/>
          </a:p>
          <a:p>
            <a:pPr eaLnBrk="1" hangingPunct="1">
              <a:buNone/>
            </a:pPr>
            <a:r>
              <a:rPr lang="zh-CN" altLang="zh-CN" sz="2400" dirty="0"/>
              <a:t>保证对受益人进行支付</a:t>
            </a:r>
            <a:endParaRPr lang="zh-CN" altLang="zh-CN" sz="2400" dirty="0"/>
          </a:p>
          <a:p>
            <a:pPr eaLnBrk="1" hangingPunct="1">
              <a:buNone/>
            </a:pPr>
            <a:r>
              <a:rPr lang="zh-CN" altLang="zh-CN" sz="2400" dirty="0"/>
              <a:t>4) within the limits of a stated sum of money</a:t>
            </a:r>
            <a:endParaRPr lang="zh-CN" altLang="zh-CN" sz="2400" dirty="0"/>
          </a:p>
          <a:p>
            <a:pPr eaLnBrk="1" hangingPunct="1">
              <a:buNone/>
            </a:pPr>
            <a:r>
              <a:rPr lang="zh-CN" altLang="zh-CN" sz="2400" dirty="0"/>
              <a:t>在规定的货币金额范围内（对受益人进行支付）</a:t>
            </a:r>
            <a:endParaRPr lang="zh-CN" altLang="zh-CN" sz="2400" dirty="0"/>
          </a:p>
          <a:p>
            <a:pPr eaLnBrk="1" hangingPunct="1">
              <a:buNone/>
            </a:pPr>
            <a:r>
              <a:rPr lang="zh-CN" altLang="zh-CN" sz="2400" dirty="0"/>
              <a:t>5) in the event of default by the principal</a:t>
            </a:r>
            <a:endParaRPr lang="zh-CN" altLang="zh-CN" sz="2400" dirty="0"/>
          </a:p>
          <a:p>
            <a:pPr eaLnBrk="1" hangingPunct="1">
              <a:buNone/>
            </a:pPr>
            <a:r>
              <a:rPr lang="zh-CN" altLang="zh-CN" sz="2400" dirty="0"/>
              <a:t>在委托人违约时…</a:t>
            </a:r>
            <a:endParaRPr lang="zh-CN" altLang="zh-CN"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7651" name="Rectangle 3"/>
          <p:cNvSpPr>
            <a:spLocks noGrp="1"/>
          </p:cNvSpPr>
          <p:nvPr>
            <p:ph idx="1"/>
          </p:nvPr>
        </p:nvSpPr>
        <p:spPr>
          <a:xfrm>
            <a:off x="381000" y="1295400"/>
            <a:ext cx="8382000" cy="5257800"/>
          </a:xfrm>
          <a:ln/>
        </p:spPr>
        <p:txBody>
          <a:bodyPr vert="horz" wrap="square" lIns="91440" tIns="45720" rIns="91440" bIns="45720" anchor="t" anchorCtr="0"/>
          <a:p>
            <a:pPr algn="dist" eaLnBrk="1" hangingPunct="1">
              <a:lnSpc>
                <a:spcPct val="90000"/>
              </a:lnSpc>
              <a:buNone/>
            </a:pPr>
            <a:r>
              <a:rPr lang="zh-CN" altLang="zh-CN" sz="2400" dirty="0"/>
              <a:t>9. </a:t>
            </a:r>
            <a:r>
              <a:rPr lang="zh-CN" altLang="zh-CN" sz="2400" dirty="0">
                <a:latin typeface="Times New Roman" panose="02020603050405020304" pitchFamily="18" charset="0"/>
                <a:cs typeface="Times New Roman" panose="02020603050405020304" pitchFamily="18" charset="0"/>
              </a:rPr>
              <a:t>The basic documents are commercial invoice, bill of lading and </a:t>
            </a:r>
            <a:endParaRPr lang="en-US" altLang="zh-CN" sz="2400" dirty="0">
              <a:latin typeface="Times New Roman" panose="02020603050405020304" pitchFamily="18" charset="0"/>
              <a:cs typeface="Times New Roman" panose="02020603050405020304" pitchFamily="18" charset="0"/>
            </a:endParaRPr>
          </a:p>
          <a:p>
            <a:pPr algn="dist" eaLnBrk="1" hangingPunct="1">
              <a:lnSpc>
                <a:spcPct val="90000"/>
              </a:lnSpc>
              <a:buNone/>
            </a:pPr>
            <a:r>
              <a:rPr lang="zh-CN" altLang="zh-CN" sz="2400" dirty="0">
                <a:latin typeface="Times New Roman" panose="02020603050405020304" pitchFamily="18" charset="0"/>
                <a:cs typeface="Times New Roman" panose="02020603050405020304" pitchFamily="18" charset="0"/>
              </a:rPr>
              <a:t>insurance policy or certificate. Depending on the type of goods and </a:t>
            </a:r>
            <a:endParaRPr lang="en-US" altLang="zh-CN" sz="2400" dirty="0">
              <a:latin typeface="Times New Roman" panose="02020603050405020304" pitchFamily="18" charset="0"/>
              <a:cs typeface="Times New Roman" panose="02020603050405020304" pitchFamily="18" charset="0"/>
            </a:endParaRPr>
          </a:p>
          <a:p>
            <a:pPr algn="dist" eaLnBrk="1" hangingPunct="1">
              <a:lnSpc>
                <a:spcPct val="90000"/>
              </a:lnSpc>
              <a:buNone/>
            </a:pPr>
            <a:r>
              <a:rPr lang="zh-CN" altLang="zh-CN" sz="2400" dirty="0">
                <a:latin typeface="Times New Roman" panose="02020603050405020304" pitchFamily="18" charset="0"/>
                <a:cs typeface="Times New Roman" panose="02020603050405020304" pitchFamily="18" charset="0"/>
              </a:rPr>
              <a:t>the destination country to which the goods are shipped, other </a:t>
            </a:r>
            <a:endParaRPr lang="en-US" altLang="zh-CN" sz="2400" dirty="0">
              <a:latin typeface="Times New Roman" panose="02020603050405020304" pitchFamily="18" charset="0"/>
              <a:cs typeface="Times New Roman" panose="02020603050405020304" pitchFamily="18" charset="0"/>
            </a:endParaRPr>
          </a:p>
          <a:p>
            <a:pPr algn="dist" eaLnBrk="1" hangingPunct="1">
              <a:lnSpc>
                <a:spcPct val="90000"/>
              </a:lnSpc>
              <a:buNone/>
            </a:pPr>
            <a:r>
              <a:rPr lang="zh-CN" altLang="zh-CN" sz="2400" dirty="0">
                <a:latin typeface="Times New Roman" panose="02020603050405020304" pitchFamily="18" charset="0"/>
                <a:cs typeface="Times New Roman" panose="02020603050405020304" pitchFamily="18" charset="0"/>
              </a:rPr>
              <a:t>documents may also be required, such as certificate of value and </a:t>
            </a:r>
            <a:endParaRPr lang="en-US" altLang="zh-CN" sz="2400" dirty="0">
              <a:latin typeface="Times New Roman" panose="02020603050405020304" pitchFamily="18" charset="0"/>
              <a:cs typeface="Times New Roman" panose="02020603050405020304" pitchFamily="18" charset="0"/>
            </a:endParaRPr>
          </a:p>
          <a:p>
            <a:pPr algn="dist" eaLnBrk="1" hangingPunct="1">
              <a:lnSpc>
                <a:spcPct val="90000"/>
              </a:lnSpc>
              <a:buNone/>
            </a:pPr>
            <a:r>
              <a:rPr lang="zh-CN" altLang="zh-CN" sz="2400" dirty="0">
                <a:latin typeface="Times New Roman" panose="02020603050405020304" pitchFamily="18" charset="0"/>
                <a:cs typeface="Times New Roman" panose="02020603050405020304" pitchFamily="18" charset="0"/>
              </a:rPr>
              <a:t>origin, packing list, customs invoice, inspection certificate and </a:t>
            </a:r>
            <a:endParaRPr lang="en-US" altLang="zh-CN" sz="2400" dirty="0">
              <a:latin typeface="Times New Roman" panose="02020603050405020304" pitchFamily="18" charset="0"/>
              <a:cs typeface="Times New Roman" panose="02020603050405020304" pitchFamily="18" charset="0"/>
            </a:endParaRPr>
          </a:p>
          <a:p>
            <a:pPr algn="dist" eaLnBrk="1" hangingPunct="1">
              <a:lnSpc>
                <a:spcPct val="90000"/>
              </a:lnSpc>
              <a:buNone/>
            </a:pPr>
            <a:r>
              <a:rPr lang="zh-CN" altLang="zh-CN" sz="2400" dirty="0">
                <a:latin typeface="Times New Roman" panose="02020603050405020304" pitchFamily="18" charset="0"/>
                <a:cs typeface="Times New Roman" panose="02020603050405020304" pitchFamily="18" charset="0"/>
              </a:rPr>
              <a:t>others as specified in the regulations of the country concerned.</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buNone/>
            </a:pPr>
            <a:endParaRPr lang="zh-CN" altLang="zh-CN" sz="2400" dirty="0"/>
          </a:p>
          <a:p>
            <a:pPr eaLnBrk="1" hangingPunct="1">
              <a:lnSpc>
                <a:spcPct val="90000"/>
              </a:lnSpc>
              <a:buNone/>
            </a:pPr>
            <a:r>
              <a:rPr lang="zh-CN" altLang="zh-CN" sz="2400" dirty="0"/>
              <a:t>基本的单据有商业发票，提单和保险单或保险证明书。根据</a:t>
            </a:r>
            <a:endParaRPr lang="en-US" altLang="zh-CN" sz="2400" dirty="0"/>
          </a:p>
          <a:p>
            <a:pPr eaLnBrk="1" hangingPunct="1">
              <a:lnSpc>
                <a:spcPct val="90000"/>
              </a:lnSpc>
              <a:buNone/>
            </a:pPr>
            <a:r>
              <a:rPr lang="zh-CN" altLang="zh-CN" sz="2400" dirty="0"/>
              <a:t>货物的种类和货物运往的目的地国家，还可能需要其他单据，</a:t>
            </a:r>
            <a:endParaRPr lang="en-US" altLang="zh-CN" sz="2400" dirty="0"/>
          </a:p>
          <a:p>
            <a:pPr eaLnBrk="1" hangingPunct="1">
              <a:lnSpc>
                <a:spcPct val="90000"/>
              </a:lnSpc>
              <a:buNone/>
            </a:pPr>
            <a:r>
              <a:rPr lang="zh-CN" altLang="zh-CN" sz="2400" dirty="0"/>
              <a:t>像产地和价值证明书，装箱单，海关发票，检验证明书和有</a:t>
            </a:r>
            <a:endParaRPr lang="en-US" altLang="zh-CN" sz="2400" dirty="0"/>
          </a:p>
          <a:p>
            <a:pPr eaLnBrk="1" hangingPunct="1">
              <a:lnSpc>
                <a:spcPct val="90000"/>
              </a:lnSpc>
              <a:buNone/>
            </a:pPr>
            <a:r>
              <a:rPr lang="zh-CN" altLang="zh-CN" sz="2400" dirty="0"/>
              <a:t>关国家管理条例所规定的其他单据。</a:t>
            </a:r>
            <a:endParaRPr lang="zh-CN" altLang="zh-CN" sz="2400" dirty="0"/>
          </a:p>
          <a:p>
            <a:pPr eaLnBrk="1" hangingPunct="1">
              <a:lnSpc>
                <a:spcPct val="90000"/>
              </a:lnSpc>
              <a:buNone/>
            </a:pPr>
            <a:endParaRPr lang="zh-CN" altLang="zh-CN"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8675" name="Rectangle 3"/>
          <p:cNvSpPr>
            <a:spLocks noGrp="1" noChangeArrowheads="1"/>
          </p:cNvSpPr>
          <p:nvPr>
            <p:ph idx="1"/>
          </p:nvPr>
        </p:nvSpPr>
        <p:spPr>
          <a:xfrm>
            <a:off x="381000" y="1447800"/>
            <a:ext cx="8153400" cy="45720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1</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这两个句子很简单，第一个是系表结构的简单句，The </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basic documents (主语) are commercial invoice, bill of </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lading and insurance policy or certificate. 其意思是：基</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本的单据有商业发票、提单和保险单或保险凭证。</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2) 第二句是一个带有定语从句的主从复合句，其基本结构是other documents may also be required ，其意思是：还可能需要其他单据。</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3) 现在分词短语Depending on the type of goods and the destination country to which the goods are shipped，根据货物的种类和货物运往的目的地国家</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9699" name="Rectangle 3"/>
          <p:cNvSpPr>
            <a:spLocks noGrp="1"/>
          </p:cNvSpPr>
          <p:nvPr>
            <p:ph idx="1"/>
          </p:nvPr>
        </p:nvSpPr>
        <p:spPr>
          <a:xfrm>
            <a:off x="381000" y="1371600"/>
            <a:ext cx="8153400" cy="4648200"/>
          </a:xfrm>
          <a:ln/>
        </p:spPr>
        <p:txBody>
          <a:bodyPr vert="horz" wrap="square" lIns="91440" tIns="45720" rIns="91440" bIns="45720" anchor="t" anchorCtr="0"/>
          <a:p>
            <a:pPr eaLnBrk="1" hangingPunct="1">
              <a:buNone/>
            </a:pPr>
            <a:r>
              <a:rPr lang="zh-CN" altLang="zh-CN" sz="2400" dirty="0"/>
              <a:t>4) which the goods are shipped是the destination country的定语从句，which代表country 在定语从句中作介词宾语。</a:t>
            </a:r>
            <a:endParaRPr lang="zh-CN" altLang="zh-CN" sz="2400" dirty="0"/>
          </a:p>
          <a:p>
            <a:pPr eaLnBrk="1" hangingPunct="1">
              <a:buNone/>
            </a:pPr>
            <a:r>
              <a:rPr lang="zh-CN" altLang="zh-CN" sz="2400" dirty="0"/>
              <a:t>5) such as certificate of value and origin, packing list, customs invoice, inspection certificate. 如产地和价值证明书，装箱单、海关发票、检验证明书</a:t>
            </a:r>
            <a:r>
              <a:rPr lang="zh-CN" altLang="en-US" sz="2400" dirty="0"/>
              <a:t>。</a:t>
            </a:r>
            <a:endParaRPr lang="zh-CN" altLang="zh-CN" sz="2400" dirty="0"/>
          </a:p>
          <a:p>
            <a:pPr eaLnBrk="1" hangingPunct="1">
              <a:buNone/>
            </a:pPr>
            <a:r>
              <a:rPr lang="zh-CN" altLang="zh-CN" sz="2400" dirty="0"/>
              <a:t>6) and others as specified in the regulations of the country concerned和有关国家管理条例所规定的其他单据</a:t>
            </a:r>
            <a:r>
              <a:rPr lang="zh-CN" altLang="en-US" sz="2400" dirty="0"/>
              <a:t>。</a:t>
            </a:r>
            <a:endParaRPr lang="zh-CN" altLang="zh-CN"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p:nvPr>
        </p:nvSpPr>
        <p:spPr>
          <a:ln/>
        </p:spPr>
        <p:txBody>
          <a:bodyPr vert="horz" wrap="square" lIns="91440" tIns="45720" rIns="91440" bIns="45720" anchor="ctr" anchorCtr="0"/>
          <a:p>
            <a:pPr eaLnBrk="1" hangingPunct="1"/>
            <a:r>
              <a:rPr lang="zh-CN" altLang="zh-CN" sz="3200" b="1" dirty="0"/>
              <a:t>Ⅲ. Keys to Test Yourself </a:t>
            </a:r>
            <a:endParaRPr lang="zh-CN" altLang="zh-CN" sz="3200" b="1" dirty="0"/>
          </a:p>
        </p:txBody>
      </p:sp>
      <p:sp>
        <p:nvSpPr>
          <p:cNvPr id="27651" name="Rectangle 3"/>
          <p:cNvSpPr>
            <a:spLocks noGrp="1"/>
          </p:cNvSpPr>
          <p:nvPr>
            <p:ph idx="1"/>
          </p:nvPr>
        </p:nvSpPr>
        <p:spPr>
          <a:xfrm>
            <a:off x="195263" y="1295400"/>
            <a:ext cx="8339137" cy="4648200"/>
          </a:xfrm>
          <a:ln/>
        </p:spPr>
        <p:txBody>
          <a:bodyPr vert="horz" wrap="square" lIns="91440" tIns="45720" rIns="91440" bIns="45720" anchor="t" anchorCtr="0"/>
          <a:p>
            <a:pPr eaLnBrk="1" hangingPunct="1">
              <a:lnSpc>
                <a:spcPct val="80000"/>
              </a:lnSpc>
              <a:buNone/>
            </a:pPr>
            <a:r>
              <a:rPr lang="zh-CN" altLang="zh-CN" sz="2800" b="1" dirty="0"/>
              <a:t>1. Comprehension Questions:</a:t>
            </a:r>
            <a:endParaRPr lang="zh-CN" altLang="zh-CN" sz="2800" dirty="0"/>
          </a:p>
          <a:p>
            <a:pPr eaLnBrk="1" hangingPunct="1">
              <a:lnSpc>
                <a:spcPct val="80000"/>
              </a:lnSpc>
              <a:buNone/>
            </a:pPr>
            <a:r>
              <a:rPr lang="zh-CN" altLang="zh-CN" sz="1800" dirty="0"/>
              <a:t> </a:t>
            </a:r>
            <a:r>
              <a:rPr lang="en-US" altLang="zh-CN" sz="1800" dirty="0"/>
              <a:t> </a:t>
            </a:r>
            <a:r>
              <a:rPr lang="zh-CN" altLang="zh-CN" sz="2400" dirty="0"/>
              <a:t>1) What are the functions of a negotiable instrument?</a:t>
            </a:r>
            <a:endParaRPr lang="zh-CN" altLang="zh-CN" sz="2400" dirty="0"/>
          </a:p>
          <a:p>
            <a:pPr eaLnBrk="1" hangingPunct="1">
              <a:lnSpc>
                <a:spcPct val="80000"/>
              </a:lnSpc>
              <a:buNone/>
            </a:pPr>
            <a:r>
              <a:rPr lang="zh-CN" altLang="zh-CN" sz="2400" dirty="0"/>
              <a:t>     </a:t>
            </a:r>
            <a:r>
              <a:rPr lang="zh-CN" altLang="zh-CN" sz="2400" u="sng" dirty="0"/>
              <a:t>① As a means of payments</a:t>
            </a:r>
            <a:endParaRPr lang="zh-CN" altLang="zh-CN" sz="2400" u="sng" dirty="0"/>
          </a:p>
          <a:p>
            <a:pPr eaLnBrk="1" hangingPunct="1">
              <a:lnSpc>
                <a:spcPct val="80000"/>
              </a:lnSpc>
              <a:buNone/>
            </a:pPr>
            <a:r>
              <a:rPr lang="zh-CN" altLang="zh-CN" sz="2400" dirty="0"/>
              <a:t>     </a:t>
            </a:r>
            <a:r>
              <a:rPr lang="zh-CN" altLang="zh-CN" sz="2400" u="sng" dirty="0"/>
              <a:t>② As a credit instrument</a:t>
            </a:r>
            <a:endParaRPr lang="zh-CN" altLang="zh-CN" sz="2400" u="sng" dirty="0"/>
          </a:p>
          <a:p>
            <a:pPr eaLnBrk="1" hangingPunct="1">
              <a:lnSpc>
                <a:spcPct val="80000"/>
              </a:lnSpc>
              <a:buNone/>
            </a:pPr>
            <a:r>
              <a:rPr lang="zh-CN" altLang="zh-CN" sz="2400" dirty="0"/>
              <a:t>     </a:t>
            </a:r>
            <a:r>
              <a:rPr lang="zh-CN" altLang="zh-CN" sz="2400" u="sng" dirty="0"/>
              <a:t>③ As a negotiable instrument</a:t>
            </a:r>
            <a:endParaRPr lang="zh-CN" altLang="zh-CN" sz="2400" u="sng" dirty="0"/>
          </a:p>
          <a:p>
            <a:pPr eaLnBrk="1" hangingPunct="1">
              <a:lnSpc>
                <a:spcPct val="80000"/>
              </a:lnSpc>
              <a:buNone/>
            </a:pPr>
            <a:r>
              <a:rPr lang="zh-CN" altLang="zh-CN" sz="2400" dirty="0"/>
              <a:t> </a:t>
            </a:r>
            <a:r>
              <a:rPr lang="en-US" altLang="zh-CN" sz="2400" dirty="0"/>
              <a:t> </a:t>
            </a:r>
            <a:r>
              <a:rPr lang="zh-CN" altLang="zh-CN" sz="2400" dirty="0"/>
              <a:t>2) Can any conditions be added on a bill? Why?</a:t>
            </a:r>
            <a:endParaRPr lang="zh-CN" altLang="zh-CN" sz="2400" dirty="0"/>
          </a:p>
          <a:p>
            <a:pPr eaLnBrk="1" hangingPunct="1">
              <a:lnSpc>
                <a:spcPct val="80000"/>
              </a:lnSpc>
              <a:buNone/>
            </a:pPr>
            <a:r>
              <a:rPr lang="zh-CN" altLang="zh-CN" sz="2400" dirty="0"/>
              <a:t>    </a:t>
            </a:r>
            <a:r>
              <a:rPr lang="en-US" altLang="zh-CN" sz="2400" dirty="0"/>
              <a:t> </a:t>
            </a:r>
            <a:r>
              <a:rPr lang="zh-CN" altLang="zh-CN" sz="2400" u="sng" dirty="0"/>
              <a:t>Yes.  Because a bill of exchange must be an </a:t>
            </a:r>
            <a:r>
              <a:rPr lang="en-US" altLang="zh-CN" sz="2400" u="sng" dirty="0"/>
              <a:t>  </a:t>
            </a:r>
            <a:endParaRPr lang="en-US" altLang="zh-CN" sz="2400" u="sng" dirty="0"/>
          </a:p>
          <a:p>
            <a:pPr eaLnBrk="1" hangingPunct="1">
              <a:lnSpc>
                <a:spcPct val="80000"/>
              </a:lnSpc>
              <a:buNone/>
            </a:pPr>
            <a:r>
              <a:rPr lang="en-US" altLang="zh-CN" sz="2400" dirty="0"/>
              <a:t>    </a:t>
            </a:r>
            <a:r>
              <a:rPr lang="en-US" altLang="zh-CN" sz="2400" u="sng" dirty="0"/>
              <a:t> </a:t>
            </a:r>
            <a:r>
              <a:rPr lang="zh-CN" altLang="zh-CN" sz="2400" u="sng" dirty="0"/>
              <a:t>unconditional order in writing (including “printed” and “typewritten”)</a:t>
            </a:r>
            <a:endParaRPr lang="zh-CN" altLang="zh-CN" sz="2400" u="sng" dirty="0"/>
          </a:p>
          <a:p>
            <a:pPr eaLnBrk="1" hangingPunct="1">
              <a:lnSpc>
                <a:spcPct val="80000"/>
              </a:lnSpc>
              <a:buNone/>
            </a:pPr>
            <a:r>
              <a:rPr lang="zh-CN" altLang="zh-CN" sz="2400" dirty="0"/>
              <a:t> </a:t>
            </a:r>
            <a:r>
              <a:rPr lang="en-US" altLang="zh-CN" sz="2400" dirty="0"/>
              <a:t> </a:t>
            </a:r>
            <a:r>
              <a:rPr lang="zh-CN" altLang="zh-CN" sz="2400" dirty="0"/>
              <a:t>3) If a bill is dishonored, what right is left to the holder?</a:t>
            </a:r>
            <a:endParaRPr lang="zh-CN" altLang="zh-CN" sz="2400" dirty="0"/>
          </a:p>
          <a:p>
            <a:pPr eaLnBrk="1" hangingPunct="1">
              <a:lnSpc>
                <a:spcPct val="80000"/>
              </a:lnSpc>
              <a:buNone/>
            </a:pPr>
            <a:r>
              <a:rPr lang="zh-CN" altLang="zh-CN" sz="2400" dirty="0"/>
              <a:t>    </a:t>
            </a:r>
            <a:r>
              <a:rPr lang="zh-CN" altLang="zh-CN" sz="2400" u="sng" dirty="0"/>
              <a:t>An immediate right of recourse against the drawer and the endorsers accrues to the holder</a:t>
            </a:r>
            <a:endParaRPr lang="zh-CN"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7651">
                                            <p:txEl>
                                              <p:charRg st="84" end="114"/>
                                            </p:txEl>
                                          </p:spTgt>
                                        </p:tgtEl>
                                        <p:attrNameLst>
                                          <p:attrName>style.visibility</p:attrName>
                                        </p:attrNameLst>
                                      </p:cBhvr>
                                      <p:to>
                                        <p:strVal val="visible"/>
                                      </p:to>
                                    </p:set>
                                    <p:animEffect transition="in" filter="diamond(in)">
                                      <p:cBhvr>
                                        <p:cTn id="7" dur="2000"/>
                                        <p:tgtEl>
                                          <p:spTgt spid="27651">
                                            <p:txEl>
                                              <p:charRg st="84" end="114"/>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7651">
                                            <p:txEl>
                                              <p:charRg st="114" end="144"/>
                                            </p:txEl>
                                          </p:spTgt>
                                        </p:tgtEl>
                                        <p:attrNameLst>
                                          <p:attrName>style.visibility</p:attrName>
                                        </p:attrNameLst>
                                      </p:cBhvr>
                                      <p:to>
                                        <p:strVal val="visible"/>
                                      </p:to>
                                    </p:set>
                                    <p:animEffect transition="in" filter="diamond(in)">
                                      <p:cBhvr>
                                        <p:cTn id="10" dur="2000"/>
                                        <p:tgtEl>
                                          <p:spTgt spid="27651">
                                            <p:txEl>
                                              <p:charRg st="114" end="144"/>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27651">
                                            <p:txEl>
                                              <p:charRg st="144" end="178"/>
                                            </p:txEl>
                                          </p:spTgt>
                                        </p:tgtEl>
                                        <p:attrNameLst>
                                          <p:attrName>style.visibility</p:attrName>
                                        </p:attrNameLst>
                                      </p:cBhvr>
                                      <p:to>
                                        <p:strVal val="visible"/>
                                      </p:to>
                                    </p:set>
                                    <p:animEffect transition="in" filter="diamond(in)">
                                      <p:cBhvr>
                                        <p:cTn id="13" dur="2000"/>
                                        <p:tgtEl>
                                          <p:spTgt spid="27651">
                                            <p:txEl>
                                              <p:charRg st="144" end="17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27651">
                                            <p:txEl>
                                              <p:charRg st="227" end="279"/>
                                            </p:txEl>
                                          </p:spTgt>
                                        </p:tgtEl>
                                        <p:attrNameLst>
                                          <p:attrName>style.visibility</p:attrName>
                                        </p:attrNameLst>
                                      </p:cBhvr>
                                      <p:to>
                                        <p:strVal val="visible"/>
                                      </p:to>
                                    </p:set>
                                    <p:animEffect transition="in" filter="diamond(in)">
                                      <p:cBhvr>
                                        <p:cTn id="18" dur="2000"/>
                                        <p:tgtEl>
                                          <p:spTgt spid="27651">
                                            <p:txEl>
                                              <p:charRg st="227" end="279"/>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7651">
                                            <p:txEl>
                                              <p:charRg st="279" end="355"/>
                                            </p:txEl>
                                          </p:spTgt>
                                        </p:tgtEl>
                                        <p:attrNameLst>
                                          <p:attrName>style.visibility</p:attrName>
                                        </p:attrNameLst>
                                      </p:cBhvr>
                                      <p:to>
                                        <p:strVal val="visible"/>
                                      </p:to>
                                    </p:set>
                                    <p:animEffect transition="in" filter="diamond(in)">
                                      <p:cBhvr>
                                        <p:cTn id="23" dur="2000"/>
                                        <p:tgtEl>
                                          <p:spTgt spid="27651">
                                            <p:txEl>
                                              <p:charRg st="279" end="35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7651">
                                            <p:txEl>
                                              <p:charRg st="419" end="513"/>
                                            </p:txEl>
                                          </p:spTgt>
                                        </p:tgtEl>
                                        <p:attrNameLst>
                                          <p:attrName>style.visibility</p:attrName>
                                        </p:attrNameLst>
                                      </p:cBhvr>
                                      <p:to>
                                        <p:strVal val="visible"/>
                                      </p:to>
                                    </p:set>
                                    <p:animEffect transition="in" filter="diamond(in)">
                                      <p:cBhvr>
                                        <p:cTn id="28" dur="2000"/>
                                        <p:tgtEl>
                                          <p:spTgt spid="27651">
                                            <p:txEl>
                                              <p:charRg st="419" end="5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8675" name="Rectangle 3"/>
          <p:cNvSpPr>
            <a:spLocks noGrp="1"/>
          </p:cNvSpPr>
          <p:nvPr>
            <p:ph idx="1"/>
          </p:nvPr>
        </p:nvSpPr>
        <p:spPr>
          <a:xfrm>
            <a:off x="457200" y="1371600"/>
            <a:ext cx="8077200" cy="4876800"/>
          </a:xfrm>
          <a:ln/>
        </p:spPr>
        <p:txBody>
          <a:bodyPr vert="horz" wrap="square" lIns="91440" tIns="45720" rIns="91440" bIns="45720" anchor="t" anchorCtr="0"/>
          <a:p>
            <a:pPr eaLnBrk="1" hangingPunct="1">
              <a:lnSpc>
                <a:spcPct val="80000"/>
              </a:lnSpc>
              <a:buNone/>
            </a:pPr>
            <a:r>
              <a:rPr lang="zh-CN" altLang="zh-CN" sz="2400" dirty="0"/>
              <a:t>4) What</a:t>
            </a:r>
            <a:r>
              <a:rPr lang="en-US" altLang="zh-CN" sz="2400" dirty="0"/>
              <a:t>’</a:t>
            </a:r>
            <a:r>
              <a:rPr lang="zh-CN" altLang="zh-CN" sz="2400" dirty="0"/>
              <a:t>s the difference between a crossed cheque and an open cheque?</a:t>
            </a:r>
            <a:endParaRPr lang="zh-CN" altLang="zh-CN" sz="2400" dirty="0"/>
          </a:p>
          <a:p>
            <a:pPr eaLnBrk="1" hangingPunct="1">
              <a:lnSpc>
                <a:spcPct val="80000"/>
              </a:lnSpc>
              <a:buNone/>
            </a:pPr>
            <a:r>
              <a:rPr lang="zh-CN" altLang="zh-CN" sz="2400" dirty="0"/>
              <a:t>    </a:t>
            </a:r>
            <a:r>
              <a:rPr lang="zh-CN" altLang="zh-CN" sz="2400" u="sng" dirty="0"/>
              <a:t>The practical effect of a crossing is that a bank will not cash the cheque but will insist that it be paid in for the credit of an account.</a:t>
            </a:r>
            <a:endParaRPr lang="zh-CN" altLang="zh-CN" sz="2400" u="sng" dirty="0"/>
          </a:p>
          <a:p>
            <a:pPr eaLnBrk="1" hangingPunct="1">
              <a:lnSpc>
                <a:spcPct val="80000"/>
              </a:lnSpc>
              <a:buNone/>
            </a:pPr>
            <a:r>
              <a:rPr lang="zh-CN" altLang="zh-CN" sz="2400" dirty="0"/>
              <a:t>5) Why is it that the exporter and the importer retain important elements of control in a documentary collection?</a:t>
            </a:r>
            <a:endParaRPr lang="zh-CN" altLang="zh-CN" sz="2400" dirty="0"/>
          </a:p>
          <a:p>
            <a:pPr algn="just" eaLnBrk="1" hangingPunct="1">
              <a:lnSpc>
                <a:spcPct val="80000"/>
              </a:lnSpc>
              <a:buNone/>
            </a:pPr>
            <a:r>
              <a:rPr lang="zh-CN" altLang="zh-CN" sz="2400" dirty="0"/>
              <a:t>    </a:t>
            </a:r>
            <a:r>
              <a:rPr lang="zh-CN" altLang="zh-CN" sz="2400" u="sng" dirty="0"/>
              <a:t>Where it is not possible in a contract between exporter and importer to agree that payment should be made under documentary letter of credit, the trading partners hope to maintain greater control over the transaction and may elect to exchange the draft and the bill of lading through banking channels via documentary collection.</a:t>
            </a:r>
            <a:endParaRPr lang="zh-CN" altLang="zh-CN" sz="2400" u="sng" dirty="0"/>
          </a:p>
          <a:p>
            <a:pPr eaLnBrk="1" hangingPunct="1">
              <a:lnSpc>
                <a:spcPct val="80000"/>
              </a:lnSpc>
            </a:pPr>
            <a:endParaRPr lang="zh-CN"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675">
                                            <p:txEl>
                                              <p:charRg st="70" end="214"/>
                                            </p:txEl>
                                          </p:spTgt>
                                        </p:tgtEl>
                                        <p:attrNameLst>
                                          <p:attrName>style.visibility</p:attrName>
                                        </p:attrNameLst>
                                      </p:cBhvr>
                                      <p:to>
                                        <p:strVal val="visible"/>
                                      </p:to>
                                    </p:set>
                                    <p:animEffect transition="in" filter="diamond(in)">
                                      <p:cBhvr>
                                        <p:cTn id="7" dur="2000"/>
                                        <p:tgtEl>
                                          <p:spTgt spid="28675">
                                            <p:txEl>
                                              <p:charRg st="70" end="2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8675">
                                            <p:txEl>
                                              <p:charRg st="328" end="661"/>
                                            </p:txEl>
                                          </p:spTgt>
                                        </p:tgtEl>
                                        <p:attrNameLst>
                                          <p:attrName>style.visibility</p:attrName>
                                        </p:attrNameLst>
                                      </p:cBhvr>
                                      <p:to>
                                        <p:strVal val="visible"/>
                                      </p:to>
                                    </p:set>
                                    <p:animEffect transition="in" filter="diamond(in)">
                                      <p:cBhvr>
                                        <p:cTn id="12" dur="2000"/>
                                        <p:tgtEl>
                                          <p:spTgt spid="28675">
                                            <p:txEl>
                                              <p:charRg st="328" end="6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5123" name="Rectangle 3"/>
          <p:cNvSpPr>
            <a:spLocks noGrp="1"/>
          </p:cNvSpPr>
          <p:nvPr>
            <p:ph idx="1"/>
          </p:nvPr>
        </p:nvSpPr>
        <p:spPr>
          <a:xfrm>
            <a:off x="304800" y="1295400"/>
            <a:ext cx="8153400" cy="4953000"/>
          </a:xfrm>
          <a:ln/>
        </p:spPr>
        <p:txBody>
          <a:bodyPr vert="horz" wrap="square" lIns="91440" tIns="45720" rIns="91440" bIns="45720" anchor="t" anchorCtr="0"/>
          <a:p>
            <a:pPr eaLnBrk="1" hangingPunct="1">
              <a:lnSpc>
                <a:spcPct val="80000"/>
              </a:lnSpc>
              <a:buNone/>
            </a:pPr>
            <a:r>
              <a:rPr lang="en-US" altLang="zh-CN" sz="2400" dirty="0"/>
              <a:t> </a:t>
            </a:r>
            <a:r>
              <a:rPr lang="zh-CN" altLang="zh-CN" sz="2400" dirty="0"/>
              <a:t>12. renew—展期，续约，更新</a:t>
            </a:r>
            <a:endParaRPr lang="zh-CN" altLang="zh-CN" sz="2400" dirty="0"/>
          </a:p>
          <a:p>
            <a:pPr eaLnBrk="1" hangingPunct="1">
              <a:lnSpc>
                <a:spcPct val="80000"/>
              </a:lnSpc>
              <a:buNone/>
            </a:pPr>
            <a:r>
              <a:rPr lang="en-US" altLang="zh-CN" sz="2400" dirty="0"/>
              <a:t> </a:t>
            </a:r>
            <a:r>
              <a:rPr lang="zh-CN" altLang="zh-CN" sz="2400" dirty="0"/>
              <a:t>13. retire—赎回票据</a:t>
            </a:r>
            <a:endParaRPr lang="zh-CN" altLang="zh-CN" sz="2400" dirty="0"/>
          </a:p>
          <a:p>
            <a:pPr eaLnBrk="1" hangingPunct="1">
              <a:lnSpc>
                <a:spcPct val="80000"/>
              </a:lnSpc>
              <a:buNone/>
            </a:pPr>
            <a:r>
              <a:rPr lang="en-US" altLang="zh-CN" sz="2400" dirty="0"/>
              <a:t> </a:t>
            </a:r>
            <a:r>
              <a:rPr lang="zh-CN" altLang="zh-CN" sz="2400" dirty="0"/>
              <a:t>14. settlement—结算</a:t>
            </a:r>
            <a:endParaRPr lang="zh-CN" altLang="zh-CN" sz="2400" dirty="0"/>
          </a:p>
          <a:p>
            <a:pPr eaLnBrk="1" hangingPunct="1">
              <a:lnSpc>
                <a:spcPct val="80000"/>
              </a:lnSpc>
              <a:buNone/>
            </a:pPr>
            <a:r>
              <a:rPr lang="en-US" altLang="zh-CN" sz="2400" dirty="0"/>
              <a:t> </a:t>
            </a:r>
            <a:r>
              <a:rPr lang="zh-CN" altLang="zh-CN" sz="2400" dirty="0"/>
              <a:t>15. soft currency—软通货</a:t>
            </a:r>
            <a:endParaRPr lang="zh-CN" altLang="zh-CN" sz="2400" dirty="0"/>
          </a:p>
          <a:p>
            <a:pPr eaLnBrk="1" hangingPunct="1">
              <a:lnSpc>
                <a:spcPct val="80000"/>
              </a:lnSpc>
              <a:buNone/>
            </a:pPr>
            <a:r>
              <a:rPr lang="en-US" altLang="zh-CN" sz="2400" dirty="0"/>
              <a:t> </a:t>
            </a:r>
            <a:r>
              <a:rPr lang="zh-CN" altLang="zh-CN" sz="2400" dirty="0"/>
              <a:t>16. solvency—偿债能力</a:t>
            </a:r>
            <a:endParaRPr lang="zh-CN" altLang="zh-CN" sz="2400" dirty="0"/>
          </a:p>
          <a:p>
            <a:pPr eaLnBrk="1" hangingPunct="1">
              <a:lnSpc>
                <a:spcPct val="80000"/>
              </a:lnSpc>
              <a:buNone/>
            </a:pPr>
            <a:r>
              <a:rPr lang="en-US" altLang="zh-CN" sz="2400" dirty="0"/>
              <a:t> </a:t>
            </a:r>
            <a:r>
              <a:rPr lang="zh-CN" altLang="zh-CN" sz="2400" dirty="0"/>
              <a:t>17. tender—投标</a:t>
            </a:r>
            <a:endParaRPr lang="zh-CN" altLang="zh-CN" sz="2400" dirty="0"/>
          </a:p>
          <a:p>
            <a:pPr eaLnBrk="1" hangingPunct="1">
              <a:lnSpc>
                <a:spcPct val="80000"/>
              </a:lnSpc>
              <a:buNone/>
            </a:pPr>
            <a:r>
              <a:rPr lang="en-US" altLang="zh-CN" sz="2400" dirty="0"/>
              <a:t> </a:t>
            </a:r>
            <a:r>
              <a:rPr lang="zh-CN" altLang="zh-CN" sz="2400" dirty="0"/>
              <a:t>18. tenor—票据期限</a:t>
            </a:r>
            <a:endParaRPr lang="zh-CN" altLang="zh-CN" sz="2400" dirty="0"/>
          </a:p>
          <a:p>
            <a:pPr eaLnBrk="1" hangingPunct="1">
              <a:lnSpc>
                <a:spcPct val="80000"/>
              </a:lnSpc>
              <a:buNone/>
            </a:pPr>
            <a:r>
              <a:rPr lang="en-US" altLang="zh-CN" sz="2400" dirty="0"/>
              <a:t> </a:t>
            </a:r>
            <a:r>
              <a:rPr lang="zh-CN" altLang="zh-CN" sz="2400" dirty="0"/>
              <a:t>19. term—期限</a:t>
            </a:r>
            <a:endParaRPr lang="zh-CN" altLang="zh-CN" sz="2400" dirty="0"/>
          </a:p>
          <a:p>
            <a:pPr eaLnBrk="1" hangingPunct="1">
              <a:lnSpc>
                <a:spcPct val="80000"/>
              </a:lnSpc>
              <a:buNone/>
            </a:pPr>
            <a:r>
              <a:rPr lang="en-US" altLang="zh-CN" sz="2400" dirty="0"/>
              <a:t> </a:t>
            </a:r>
            <a:r>
              <a:rPr lang="zh-CN" altLang="zh-CN" sz="2400" dirty="0"/>
              <a:t>20. terms—条件，条款</a:t>
            </a:r>
            <a:endParaRPr lang="zh-CN" altLang="zh-CN" sz="2400" dirty="0"/>
          </a:p>
          <a:p>
            <a:pPr eaLnBrk="1" hangingPunct="1">
              <a:lnSpc>
                <a:spcPct val="80000"/>
              </a:lnSpc>
              <a:buNone/>
            </a:pPr>
            <a:r>
              <a:rPr lang="en-US" altLang="zh-CN" sz="2400" dirty="0"/>
              <a:t> </a:t>
            </a:r>
            <a:r>
              <a:rPr lang="zh-CN" altLang="zh-CN" sz="2400" dirty="0"/>
              <a:t>21. without recourse—无追索权 </a:t>
            </a:r>
            <a:endParaRPr lang="zh-CN" altLang="zh-CN" sz="2400" dirty="0"/>
          </a:p>
          <a:p>
            <a:pPr eaLnBrk="1" hangingPunct="1">
              <a:lnSpc>
                <a:spcPct val="80000"/>
              </a:lnSpc>
              <a:buNone/>
            </a:pPr>
            <a:r>
              <a:rPr lang="en-US" altLang="zh-CN" sz="2400" dirty="0"/>
              <a:t> </a:t>
            </a:r>
            <a:r>
              <a:rPr lang="zh-CN" altLang="zh-CN" sz="2400" dirty="0"/>
              <a:t>22. witch recourse—有追索权</a:t>
            </a:r>
            <a:endParaRPr lang="zh-CN" altLang="zh-CN" sz="2400" dirty="0"/>
          </a:p>
          <a:p>
            <a:pPr eaLnBrk="1" hangingPunct="1">
              <a:lnSpc>
                <a:spcPct val="80000"/>
              </a:lnSpc>
              <a:buNone/>
            </a:pPr>
            <a:r>
              <a:rPr lang="en-US" altLang="zh-CN" sz="2400" dirty="0"/>
              <a:t> </a:t>
            </a:r>
            <a:r>
              <a:rPr lang="zh-CN" altLang="zh-CN" sz="2400" dirty="0"/>
              <a:t>23. vostro account — 来账</a:t>
            </a:r>
            <a:endParaRPr lang="zh-CN" altLang="zh-CN" sz="2400" dirty="0"/>
          </a:p>
          <a:p>
            <a:pPr eaLnBrk="1" hangingPunct="1">
              <a:lnSpc>
                <a:spcPct val="80000"/>
              </a:lnSpc>
              <a:buNone/>
            </a:pPr>
            <a:r>
              <a:rPr lang="en-US" altLang="zh-CN" sz="2400" dirty="0"/>
              <a:t> </a:t>
            </a:r>
            <a:r>
              <a:rPr lang="zh-CN" altLang="zh-CN" sz="2400" dirty="0"/>
              <a:t>24. nostro account — 往账</a:t>
            </a:r>
            <a:endParaRPr lang="zh-CN" altLang="zh-CN"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9699" name="Rectangle 3"/>
          <p:cNvSpPr>
            <a:spLocks noGrp="1"/>
          </p:cNvSpPr>
          <p:nvPr>
            <p:ph idx="1"/>
          </p:nvPr>
        </p:nvSpPr>
        <p:spPr>
          <a:xfrm>
            <a:off x="381000" y="1295400"/>
            <a:ext cx="8229600" cy="5105400"/>
          </a:xfrm>
          <a:ln/>
        </p:spPr>
        <p:txBody>
          <a:bodyPr vert="horz" wrap="square" lIns="91440" tIns="45720" rIns="91440" bIns="45720" anchor="t" anchorCtr="0"/>
          <a:p>
            <a:pPr eaLnBrk="1" hangingPunct="1">
              <a:lnSpc>
                <a:spcPct val="80000"/>
              </a:lnSpc>
              <a:buNone/>
            </a:pPr>
            <a:r>
              <a:rPr lang="zh-CN" altLang="zh-CN" sz="2400" dirty="0"/>
              <a:t>6) When is a transferable L/C normally used?</a:t>
            </a:r>
            <a:endParaRPr lang="zh-CN" altLang="zh-CN" sz="2400" dirty="0"/>
          </a:p>
          <a:p>
            <a:pPr algn="just" eaLnBrk="1" hangingPunct="1">
              <a:lnSpc>
                <a:spcPct val="80000"/>
              </a:lnSpc>
              <a:buNone/>
            </a:pPr>
            <a:r>
              <a:rPr lang="zh-CN" altLang="zh-CN" sz="2400" dirty="0"/>
              <a:t>    </a:t>
            </a:r>
            <a:r>
              <a:rPr lang="zh-CN" altLang="zh-CN" sz="2400" u="sng" dirty="0"/>
              <a:t>A transferable credit is normally used when the first beneficiary is a middleman who does not supply the merchandise himself, and so wishes to transfer part or all of his rights and obligations to the actual supplier(s) as second beneficiary.</a:t>
            </a:r>
            <a:endParaRPr lang="zh-CN" altLang="zh-CN" sz="2400" u="sng" dirty="0"/>
          </a:p>
          <a:p>
            <a:pPr eaLnBrk="1" hangingPunct="1">
              <a:lnSpc>
                <a:spcPct val="80000"/>
              </a:lnSpc>
              <a:buNone/>
            </a:pPr>
            <a:r>
              <a:rPr lang="zh-CN" altLang="zh-CN" sz="2400" dirty="0"/>
              <a:t>7) What</a:t>
            </a:r>
            <a:r>
              <a:rPr lang="en-US" altLang="zh-CN" sz="2400" dirty="0"/>
              <a:t>’</a:t>
            </a:r>
            <a:r>
              <a:rPr lang="zh-CN" altLang="zh-CN" sz="2400" dirty="0"/>
              <a:t>s the difference between transferable L/C and back-to-back credit?</a:t>
            </a:r>
            <a:endParaRPr lang="zh-CN" altLang="zh-CN" sz="2400" dirty="0"/>
          </a:p>
          <a:p>
            <a:pPr algn="just" eaLnBrk="1" hangingPunct="1">
              <a:lnSpc>
                <a:spcPct val="80000"/>
              </a:lnSpc>
              <a:buNone/>
            </a:pPr>
            <a:r>
              <a:rPr lang="zh-CN" altLang="zh-CN" sz="2400" dirty="0"/>
              <a:t>   </a:t>
            </a:r>
            <a:r>
              <a:rPr lang="zh-CN" altLang="zh-CN" sz="2400" u="sng" dirty="0"/>
              <a:t>① Though a back credit is to be issued on the basis of an original credit, yet it is an independent credit signifying a definite undertaking of the back credit issuing bank to the beneficiary.  A transferable credit is the extension of an original credit, under which only the original issuing bank undertakes to provide the documents presented do comply with the terms and conditions of the credit.</a:t>
            </a:r>
            <a:endParaRPr lang="zh-CN"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9699">
                                            <p:txEl>
                                              <p:charRg st="45" end="292"/>
                                            </p:txEl>
                                          </p:spTgt>
                                        </p:tgtEl>
                                        <p:attrNameLst>
                                          <p:attrName>style.visibility</p:attrName>
                                        </p:attrNameLst>
                                      </p:cBhvr>
                                      <p:to>
                                        <p:strVal val="visible"/>
                                      </p:to>
                                    </p:set>
                                    <p:animEffect transition="in" filter="diamond(in)">
                                      <p:cBhvr>
                                        <p:cTn id="7" dur="2000"/>
                                        <p:tgtEl>
                                          <p:spTgt spid="29699">
                                            <p:txEl>
                                              <p:charRg st="45" end="29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9699">
                                            <p:txEl>
                                              <p:charRg st="367" end="770"/>
                                            </p:txEl>
                                          </p:spTgt>
                                        </p:tgtEl>
                                        <p:attrNameLst>
                                          <p:attrName>style.visibility</p:attrName>
                                        </p:attrNameLst>
                                      </p:cBhvr>
                                      <p:to>
                                        <p:strVal val="visible"/>
                                      </p:to>
                                    </p:set>
                                    <p:animEffect transition="in" filter="diamond(in)">
                                      <p:cBhvr>
                                        <p:cTn id="12" dur="2000"/>
                                        <p:tgtEl>
                                          <p:spTgt spid="29699">
                                            <p:txEl>
                                              <p:charRg st="367" end="7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0723" name="Rectangle 3"/>
          <p:cNvSpPr>
            <a:spLocks noGrp="1"/>
          </p:cNvSpPr>
          <p:nvPr>
            <p:ph idx="1"/>
          </p:nvPr>
        </p:nvSpPr>
        <p:spPr>
          <a:xfrm>
            <a:off x="381000" y="1447800"/>
            <a:ext cx="8153400" cy="4572000"/>
          </a:xfrm>
          <a:ln/>
        </p:spPr>
        <p:txBody>
          <a:bodyPr vert="horz" wrap="square" lIns="91440" tIns="45720" rIns="91440" bIns="45720" anchor="t" anchorCtr="0"/>
          <a:p>
            <a:pPr eaLnBrk="1" hangingPunct="1">
              <a:lnSpc>
                <a:spcPct val="80000"/>
              </a:lnSpc>
              <a:buNone/>
            </a:pPr>
            <a:r>
              <a:rPr lang="zh-CN" altLang="zh-CN" sz="2400" dirty="0"/>
              <a:t>②</a:t>
            </a:r>
            <a:r>
              <a:rPr lang="zh-CN" altLang="zh-CN" sz="2400" u="sng" dirty="0"/>
              <a:t> The prescribed contents of a transferable credit are subject to UCP 500 Article No.48.  A back credit has no such bindings.</a:t>
            </a:r>
            <a:endParaRPr lang="en-US" altLang="zh-CN" sz="2400" u="sng" dirty="0"/>
          </a:p>
          <a:p>
            <a:pPr eaLnBrk="1" hangingPunct="1">
              <a:lnSpc>
                <a:spcPct val="80000"/>
              </a:lnSpc>
              <a:buNone/>
            </a:pPr>
            <a:endParaRPr lang="zh-CN" altLang="zh-CN" sz="2400" u="sng" dirty="0"/>
          </a:p>
          <a:p>
            <a:pPr algn="just" eaLnBrk="1" hangingPunct="1">
              <a:lnSpc>
                <a:spcPct val="80000"/>
              </a:lnSpc>
              <a:buNone/>
            </a:pPr>
            <a:r>
              <a:rPr lang="zh-CN" altLang="zh-CN" sz="2400" dirty="0"/>
              <a:t>③</a:t>
            </a:r>
            <a:r>
              <a:rPr lang="zh-CN" altLang="zh-CN" sz="2400" u="sng" dirty="0"/>
              <a:t> Under a transferable credit, if the issuing bank refuses to pay, the transferring bank has no obligations to effect payment.  In the case of a back credit, its issuing bank should effect payment against correct documents presented, no matter whether the issuing bank of the original credit pays or not.</a:t>
            </a:r>
            <a:endParaRPr lang="zh-CN" altLang="zh-CN" sz="2400" u="sng" dirty="0"/>
          </a:p>
          <a:p>
            <a:pPr eaLnBrk="1" hangingPunct="1">
              <a:lnSpc>
                <a:spcPct val="80000"/>
              </a:lnSpc>
              <a:buNone/>
            </a:pPr>
            <a:endParaRPr lang="zh-CN" altLang="zh-CN" sz="2800" u="sng" dirty="0"/>
          </a:p>
          <a:p>
            <a:pPr eaLnBrk="1" hangingPunct="1">
              <a:lnSpc>
                <a:spcPct val="80000"/>
              </a:lnSpc>
            </a:pP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23">
                                            <p:txEl>
                                              <p:charRg st="0" end="126"/>
                                            </p:txEl>
                                          </p:spTgt>
                                        </p:tgtEl>
                                        <p:attrNameLst>
                                          <p:attrName>style.visibility</p:attrName>
                                        </p:attrNameLst>
                                      </p:cBhvr>
                                      <p:to>
                                        <p:strVal val="visible"/>
                                      </p:to>
                                    </p:set>
                                    <p:animEffect transition="in" filter="diamond(in)">
                                      <p:cBhvr>
                                        <p:cTn id="7" dur="2000"/>
                                        <p:tgtEl>
                                          <p:spTgt spid="30723">
                                            <p:txEl>
                                              <p:charRg st="0" end="126"/>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0723">
                                            <p:txEl>
                                              <p:charRg st="127" end="432"/>
                                            </p:txEl>
                                          </p:spTgt>
                                        </p:tgtEl>
                                        <p:attrNameLst>
                                          <p:attrName>style.visibility</p:attrName>
                                        </p:attrNameLst>
                                      </p:cBhvr>
                                      <p:to>
                                        <p:strVal val="visible"/>
                                      </p:to>
                                    </p:set>
                                    <p:animEffect transition="in" filter="diamond(in)">
                                      <p:cBhvr>
                                        <p:cTn id="10" dur="2000"/>
                                        <p:tgtEl>
                                          <p:spTgt spid="30723">
                                            <p:txEl>
                                              <p:charRg st="127" end="4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p:cNvSpPr>
          <p:nvPr>
            <p:ph type="title"/>
          </p:nvPr>
        </p:nvSpPr>
        <p:spPr>
          <a:ln/>
        </p:spPr>
        <p:txBody>
          <a:bodyPr vert="horz" wrap="square" lIns="91440" tIns="45720" rIns="91440" bIns="45720" anchor="ctr" anchorCtr="0"/>
          <a:p>
            <a:pPr eaLnBrk="1" hangingPunct="1"/>
            <a:r>
              <a:rPr lang="zh-CN" altLang="zh-CN" sz="2800" b="1" dirty="0"/>
              <a:t>2. Translate the Following Sentences into Chinese:</a:t>
            </a:r>
            <a:endParaRPr lang="zh-CN" altLang="zh-CN" sz="2800" b="1" dirty="0"/>
          </a:p>
        </p:txBody>
      </p:sp>
      <p:sp>
        <p:nvSpPr>
          <p:cNvPr id="31747" name="Rectangle 3"/>
          <p:cNvSpPr>
            <a:spLocks noGrp="1" noChangeArrowheads="1"/>
          </p:cNvSpPr>
          <p:nvPr>
            <p:ph idx="1"/>
          </p:nvPr>
        </p:nvSpPr>
        <p:spPr>
          <a:xfrm>
            <a:off x="381000" y="1371600"/>
            <a:ext cx="8229600" cy="4648200"/>
          </a:xfrm>
        </p:spPr>
        <p:txBody>
          <a:bodyPr vert="horz" wrap="square" lIns="91440" tIns="45720" rIns="91440" bIns="45720" numCol="1" anchor="t" anchorCtr="0" compatLnSpc="1"/>
          <a:lstStyle/>
          <a:p>
            <a:pPr marL="0" marR="0" lvl="0" indent="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a:t>
            </a: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Although China has enacted the bill of exchange law, it would still be useful to know something about Article 3 of the Uniform Commercial Code (UCC)— Commercial paper of the United States since most of our</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international payment instruments are denominated in the U.S. Dollar. Article 3 of the UCC defines the terms of commercial paper and set forth the rights and liabilities of all the parties who deal with drafts, checks, notes and certificates of deposit.</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AutoNum type="arabicParenR"/>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虽然中国已经颁布了票据法，但了解一下统一商法法典——</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美国商业票据的第3款仍是有用的。因为我们大部分的国际</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支付工具是以美元为面值的。UCC第3款定义了商业票据的</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条件并宣布了所有涉及汇票、支票、本票与存款单的当事人</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的权利与义务。</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zh-CN" altLang="zh-CN" sz="20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l"/>
              <a:defRPr/>
            </a:pPr>
            <a:endParaRPr kumimoji="0" lang="zh-CN" altLang="zh-CN"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1747">
                                            <p:txEl>
                                              <p:charRg st="463" end="490"/>
                                            </p:txEl>
                                          </p:spTgt>
                                        </p:tgtEl>
                                        <p:attrNameLst>
                                          <p:attrName>style.visibility</p:attrName>
                                        </p:attrNameLst>
                                      </p:cBhvr>
                                      <p:to>
                                        <p:strVal val="visible"/>
                                      </p:to>
                                    </p:set>
                                    <p:animEffect transition="in" filter="diamond(in)">
                                      <p:cBhvr>
                                        <p:cTn id="7" dur="2000"/>
                                        <p:tgtEl>
                                          <p:spTgt spid="31747">
                                            <p:txEl>
                                              <p:charRg st="463" end="49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1747">
                                            <p:txEl>
                                              <p:charRg st="490" end="517"/>
                                            </p:txEl>
                                          </p:spTgt>
                                        </p:tgtEl>
                                        <p:attrNameLst>
                                          <p:attrName>style.visibility</p:attrName>
                                        </p:attrNameLst>
                                      </p:cBhvr>
                                      <p:to>
                                        <p:strVal val="visible"/>
                                      </p:to>
                                    </p:set>
                                    <p:animEffect transition="in" filter="diamond(in)">
                                      <p:cBhvr>
                                        <p:cTn id="12" dur="2000"/>
                                        <p:tgtEl>
                                          <p:spTgt spid="31747">
                                            <p:txEl>
                                              <p:charRg st="490" end="51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1747">
                                            <p:txEl>
                                              <p:charRg st="517" end="545"/>
                                            </p:txEl>
                                          </p:spTgt>
                                        </p:tgtEl>
                                        <p:attrNameLst>
                                          <p:attrName>style.visibility</p:attrName>
                                        </p:attrNameLst>
                                      </p:cBhvr>
                                      <p:to>
                                        <p:strVal val="visible"/>
                                      </p:to>
                                    </p:set>
                                    <p:animEffect transition="in" filter="diamond(in)">
                                      <p:cBhvr>
                                        <p:cTn id="17" dur="2000"/>
                                        <p:tgtEl>
                                          <p:spTgt spid="31747">
                                            <p:txEl>
                                              <p:charRg st="517" end="54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1747">
                                            <p:txEl>
                                              <p:charRg st="545" end="572"/>
                                            </p:txEl>
                                          </p:spTgt>
                                        </p:tgtEl>
                                        <p:attrNameLst>
                                          <p:attrName>style.visibility</p:attrName>
                                        </p:attrNameLst>
                                      </p:cBhvr>
                                      <p:to>
                                        <p:strVal val="visible"/>
                                      </p:to>
                                    </p:set>
                                    <p:animEffect transition="in" filter="diamond(in)">
                                      <p:cBhvr>
                                        <p:cTn id="22" dur="2000"/>
                                        <p:tgtEl>
                                          <p:spTgt spid="31747">
                                            <p:txEl>
                                              <p:charRg st="545" end="57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1747">
                                            <p:txEl>
                                              <p:charRg st="572" end="580"/>
                                            </p:txEl>
                                          </p:spTgt>
                                        </p:tgtEl>
                                        <p:attrNameLst>
                                          <p:attrName>style.visibility</p:attrName>
                                        </p:attrNameLst>
                                      </p:cBhvr>
                                      <p:to>
                                        <p:strVal val="visible"/>
                                      </p:to>
                                    </p:set>
                                    <p:animEffect transition="in" filter="diamond(in)">
                                      <p:cBhvr>
                                        <p:cTn id="27" dur="2000"/>
                                        <p:tgtEl>
                                          <p:spTgt spid="31747">
                                            <p:txEl>
                                              <p:charRg st="572" end="5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2771" name="Rectangle 3"/>
          <p:cNvSpPr>
            <a:spLocks noGrp="1" noChangeArrowheads="1"/>
          </p:cNvSpPr>
          <p:nvPr>
            <p:ph idx="1"/>
          </p:nvPr>
        </p:nvSpPr>
        <p:spPr>
          <a:xfrm>
            <a:off x="381000" y="1371600"/>
            <a:ext cx="8153400" cy="4648200"/>
          </a:xfrm>
        </p:spPr>
        <p:txBody>
          <a:bodyPr vert="horz" wrap="square" lIns="91440" tIns="45720" rIns="91440" bIns="45720" numCol="1" anchor="t" anchorCtr="0" compatLnSpc="1"/>
          <a:lstStyle/>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If an instrument does not meet all the requirements listed at the beginning of this unit, it is not a negotiable one under the terms of the UCC, though the parties involved may still be willing to use and accept it. However, the “Non-negotiable instrument” is treated still as a negotiable instrument so far as its form permits.</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endPar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如果一张票据并不满足这一节前面所列示的所有要求，那么根据UCC的条件，它并不是一张可流动的票据，纵然涉及的所有当事人可能仍愿意使用与接受它。然而，只要形式允许，“非流动性票据”仍可视为可流动性票据。</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2771">
                                            <p:txEl>
                                              <p:charRg st="331" end="431"/>
                                            </p:txEl>
                                          </p:spTgt>
                                        </p:tgtEl>
                                        <p:attrNameLst>
                                          <p:attrName>style.visibility</p:attrName>
                                        </p:attrNameLst>
                                      </p:cBhvr>
                                      <p:to>
                                        <p:strVal val="visible"/>
                                      </p:to>
                                    </p:set>
                                    <p:animEffect transition="in" filter="diamond(in)">
                                      <p:cBhvr>
                                        <p:cTn id="7" dur="2000"/>
                                        <p:tgtEl>
                                          <p:spTgt spid="32771">
                                            <p:txEl>
                                              <p:charRg st="331" end="4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3795" name="Rectangle 3"/>
          <p:cNvSpPr>
            <a:spLocks noGrp="1"/>
          </p:cNvSpPr>
          <p:nvPr>
            <p:ph idx="1"/>
          </p:nvPr>
        </p:nvSpPr>
        <p:spPr>
          <a:xfrm>
            <a:off x="304800" y="1371600"/>
            <a:ext cx="8229600" cy="4648200"/>
          </a:xfrm>
          <a:ln/>
        </p:spPr>
        <p:txBody>
          <a:bodyPr vert="horz" wrap="square" lIns="91440" tIns="45720" rIns="91440" bIns="45720" anchor="t" anchorCtr="0"/>
          <a:p>
            <a:pPr algn="just" eaLnBrk="1" hangingPunct="1">
              <a:lnSpc>
                <a:spcPct val="80000"/>
              </a:lnSpc>
            </a:pPr>
            <a:r>
              <a:rPr lang="zh-CN" altLang="zh-CN" sz="2400" dirty="0">
                <a:latin typeface="Times New Roman" panose="02020603050405020304" pitchFamily="18" charset="0"/>
                <a:cs typeface="Times New Roman" panose="02020603050405020304" pitchFamily="18" charset="0"/>
              </a:rPr>
              <a:t>Since it lacks of negotiability, there can be no holder in due course of such an instrument.  Any provision of any section of the UCC</a:t>
            </a:r>
            <a:r>
              <a:rPr lang="zh-CN" altLang="zh-CN" sz="2400" dirty="0">
                <a:latin typeface="Times New Roman" panose="02020603050405020304" pitchFamily="18" charset="0"/>
                <a:ea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Commercial Paper peculiar to a holder in due course cannot apply to it. With this exception, such instruments are covered by all sections of the Article 3 of UCC.</a:t>
            </a:r>
            <a:endParaRPr lang="zh-CN" altLang="zh-CN" sz="2400" dirty="0">
              <a:latin typeface="Times New Roman" panose="02020603050405020304" pitchFamily="18" charset="0"/>
              <a:cs typeface="Times New Roman" panose="02020603050405020304" pitchFamily="18" charset="0"/>
            </a:endParaRPr>
          </a:p>
          <a:p>
            <a:pPr eaLnBrk="1" hangingPunct="1">
              <a:lnSpc>
                <a:spcPct val="80000"/>
              </a:lnSpc>
            </a:pPr>
            <a:r>
              <a:rPr lang="zh-CN" altLang="zh-CN" sz="2400" dirty="0"/>
              <a:t>既然缺乏流动性，它就不存在正当持票人。UCC关于正当持票人的任何章节的任何条款——商业票据，并不能适用于它。除此之外，这种票据适用 UCC第三款的任何章节。</a:t>
            </a:r>
            <a:endParaRPr lang="zh-CN" altLang="zh-CN" sz="2400" dirty="0"/>
          </a:p>
          <a:p>
            <a:pPr eaLnBrk="1" hangingPunct="1">
              <a:lnSpc>
                <a:spcPct val="80000"/>
              </a:lnSpc>
              <a:buNone/>
            </a:pPr>
            <a:r>
              <a:rPr lang="zh-CN" altLang="zh-CN" sz="2400" dirty="0"/>
              <a:t>         </a:t>
            </a: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3795">
                                            <p:txEl>
                                              <p:charRg st="297" end="376"/>
                                            </p:txEl>
                                          </p:spTgt>
                                        </p:tgtEl>
                                        <p:attrNameLst>
                                          <p:attrName>style.visibility</p:attrName>
                                        </p:attrNameLst>
                                      </p:cBhvr>
                                      <p:to>
                                        <p:strVal val="visible"/>
                                      </p:to>
                                    </p:set>
                                    <p:animEffect transition="in" filter="diamond(in)">
                                      <p:cBhvr>
                                        <p:cTn id="7" dur="2000"/>
                                        <p:tgtEl>
                                          <p:spTgt spid="33795">
                                            <p:txEl>
                                              <p:charRg st="297" end="3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1"/>
          <p:cNvSpPr>
            <a:spLocks noGrp="1"/>
          </p:cNvSpPr>
          <p:nvPr>
            <p:ph type="title"/>
          </p:nvPr>
        </p:nvSpPr>
        <p:spPr>
          <a:ln/>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381000" y="1295400"/>
            <a:ext cx="8077200" cy="4419600"/>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2) </a:t>
            </a: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It is imperative for the beneficiary to examine the terms of the letter of credit immediately upon receipt of it and make out the required documents in strict compliance with the terms of the credit.  Inconsistency should be corrected in time whenever possible.</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对受益人来说，一接到信用证就马上审查信用证的条款，</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并开出与信用证条款严格一致的单据是十分必要的。无论</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何时，只要可能，就应该及时纠正不一致的地方。</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just"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4819" name="Rectangle 3"/>
          <p:cNvSpPr>
            <a:spLocks noGrp="1"/>
          </p:cNvSpPr>
          <p:nvPr>
            <p:ph idx="1"/>
          </p:nvPr>
        </p:nvSpPr>
        <p:spPr>
          <a:xfrm>
            <a:off x="381000" y="1371600"/>
            <a:ext cx="8305800" cy="4648200"/>
          </a:xfrm>
          <a:ln/>
        </p:spPr>
        <p:txBody>
          <a:bodyPr vert="horz" wrap="square" lIns="91440" tIns="45720" rIns="91440" bIns="45720" anchor="t" anchorCtr="0"/>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If the beneficiary is unable to do so, some banks may be prepared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to pay under reserve the amount involved on condition that the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credit terms do not exclude such procedure, that the irregularities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are minor ones, that the beneficiary guarantees repayment on first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demand, and that the documents will be taken up by the buyer.</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endParaRPr lang="zh-CN" altLang="zh-CN" sz="2400" dirty="0"/>
          </a:p>
          <a:p>
            <a:pPr eaLnBrk="1" hangingPunct="1">
              <a:lnSpc>
                <a:spcPct val="80000"/>
              </a:lnSpc>
            </a:pPr>
            <a:r>
              <a:rPr lang="zh-CN" altLang="zh-CN" sz="2400" dirty="0"/>
              <a:t>如果受益人不能做到这一点，一些银行可能会在信用证并未不包括象不规范点是极小之处、受益人保证在第一次要求时偿还款项，买方将赎回单据等这样的程序下有保留地支付所涉及的款项。</a:t>
            </a:r>
            <a:r>
              <a:rPr lang="zh-CN" altLang="zh-CN" sz="2800" dirty="0"/>
              <a:t> </a:t>
            </a:r>
            <a:endParaRPr lang="zh-CN" altLang="zh-CN" sz="2800" dirty="0"/>
          </a:p>
          <a:p>
            <a:pPr eaLnBrk="1" hangingPunct="1">
              <a:lnSpc>
                <a:spcPct val="80000"/>
              </a:lnSpc>
              <a:buNone/>
            </a:pPr>
            <a:endParaRPr lang="zh-CN" altLang="zh-CN"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4819">
                                            <p:txEl>
                                              <p:charRg st="331" end="417"/>
                                            </p:txEl>
                                          </p:spTgt>
                                        </p:tgtEl>
                                        <p:attrNameLst>
                                          <p:attrName>style.visibility</p:attrName>
                                        </p:attrNameLst>
                                      </p:cBhvr>
                                      <p:to>
                                        <p:strVal val="visible"/>
                                      </p:to>
                                    </p:set>
                                    <p:animEffect transition="in" filter="diamond(in)">
                                      <p:cBhvr>
                                        <p:cTn id="7" dur="2000"/>
                                        <p:tgtEl>
                                          <p:spTgt spid="34819">
                                            <p:txEl>
                                              <p:charRg st="331" end="4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5843" name="Rectangle 3"/>
          <p:cNvSpPr>
            <a:spLocks noGrp="1"/>
          </p:cNvSpPr>
          <p:nvPr>
            <p:ph idx="1"/>
          </p:nvPr>
        </p:nvSpPr>
        <p:spPr>
          <a:xfrm>
            <a:off x="381000" y="1371600"/>
            <a:ext cx="8153400" cy="4648200"/>
          </a:xfrm>
          <a:ln/>
        </p:spPr>
        <p:txBody>
          <a:bodyPr vert="horz" wrap="square" lIns="91440" tIns="45720" rIns="91440" bIns="45720" anchor="t" anchorCtr="0"/>
          <a:p>
            <a:pPr algn="just" eaLnBrk="1" hangingPunct="1">
              <a:lnSpc>
                <a:spcPct val="80000"/>
              </a:lnSpc>
            </a:pPr>
            <a:r>
              <a:rPr lang="zh-CN" altLang="zh-CN" sz="2400" dirty="0">
                <a:latin typeface="Times New Roman" panose="02020603050405020304" pitchFamily="18" charset="0"/>
                <a:cs typeface="Times New Roman" panose="02020603050405020304" pitchFamily="18" charset="0"/>
              </a:rPr>
              <a:t>If the documents are not accepted because of such discrepancies, the issuing bank is obliged either to hold the documents at the disposal of the remitting bank or return them to the remitting bank upon immediate notification and citing therein of the reasons for refusal. </a:t>
            </a:r>
            <a:endParaRPr lang="zh-CN" altLang="zh-CN" sz="2400"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zh-CN" sz="2400" dirty="0"/>
              <a:t>    如果信用证因为这样的不符合而未被接受，开证行将被迫持有单据由寄单行处置或接到通知就退还给送单行并说明拒绝理由。</a:t>
            </a:r>
            <a:endParaRPr lang="en-US" altLang="zh-CN" sz="2400" dirty="0"/>
          </a:p>
          <a:p>
            <a:pPr eaLnBrk="1" hangingPunct="1">
              <a:lnSpc>
                <a:spcPct val="80000"/>
              </a:lnSpc>
              <a:buNone/>
            </a:pPr>
            <a:endParaRPr lang="zh-CN" altLang="zh-CN" sz="2400" dirty="0"/>
          </a:p>
          <a:p>
            <a:pPr algn="just" eaLnBrk="1" hangingPunct="1">
              <a:lnSpc>
                <a:spcPct val="80000"/>
              </a:lnSpc>
            </a:pPr>
            <a:r>
              <a:rPr lang="zh-CN" altLang="zh-CN" sz="2400" dirty="0">
                <a:latin typeface="Times New Roman" panose="02020603050405020304" pitchFamily="18" charset="0"/>
                <a:cs typeface="Times New Roman" panose="02020603050405020304" pitchFamily="18" charset="0"/>
              </a:rPr>
              <a:t>Under such circumstances, the bank accepting documents with payment under reserve may suffer losses and ultimately the beneficiary too.</a:t>
            </a:r>
            <a:endParaRPr lang="zh-CN" altLang="zh-CN" sz="2400"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zh-CN" sz="2400" dirty="0"/>
              <a:t>    在这种情况下，接受单证、有保留地支付款项的银行可能遭受损失，最终，受益人也会遭受损失。</a:t>
            </a:r>
            <a:endParaRPr lang="zh-CN" altLang="zh-CN" sz="2400" dirty="0"/>
          </a:p>
          <a:p>
            <a:pPr eaLnBrk="1" hangingPunct="1">
              <a:lnSpc>
                <a:spcPct val="80000"/>
              </a:lnSpc>
            </a:pP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5843">
                                            <p:txEl>
                                              <p:charRg st="273" end="333"/>
                                            </p:txEl>
                                          </p:spTgt>
                                        </p:tgtEl>
                                        <p:attrNameLst>
                                          <p:attrName>style.visibility</p:attrName>
                                        </p:attrNameLst>
                                      </p:cBhvr>
                                      <p:to>
                                        <p:strVal val="visible"/>
                                      </p:to>
                                    </p:set>
                                    <p:animEffect transition="in" filter="diamond(in)">
                                      <p:cBhvr>
                                        <p:cTn id="7" dur="2000"/>
                                        <p:tgtEl>
                                          <p:spTgt spid="35843">
                                            <p:txEl>
                                              <p:charRg st="273" end="3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5843">
                                            <p:txEl>
                                              <p:charRg st="470" end="518"/>
                                            </p:txEl>
                                          </p:spTgt>
                                        </p:tgtEl>
                                        <p:attrNameLst>
                                          <p:attrName>style.visibility</p:attrName>
                                        </p:attrNameLst>
                                      </p:cBhvr>
                                      <p:to>
                                        <p:strVal val="visible"/>
                                      </p:to>
                                    </p:set>
                                    <p:animEffect transition="in" filter="diamond(in)">
                                      <p:cBhvr>
                                        <p:cTn id="12" dur="2000"/>
                                        <p:tgtEl>
                                          <p:spTgt spid="35843">
                                            <p:txEl>
                                              <p:charRg st="470" end="5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6867" name="Rectangle 3"/>
          <p:cNvSpPr>
            <a:spLocks noGrp="1" noChangeArrowheads="1"/>
          </p:cNvSpPr>
          <p:nvPr>
            <p:ph idx="1"/>
          </p:nvPr>
        </p:nvSpPr>
        <p:spPr>
          <a:xfrm>
            <a:off x="381000" y="1447800"/>
            <a:ext cx="8229600" cy="4572000"/>
          </a:xfrm>
        </p:spPr>
        <p:txBody>
          <a:bodyPr vert="horz" wrap="square" lIns="91440" tIns="45720" rIns="91440" bIns="45720" numCol="1" anchor="t" anchorCtr="0" compatLnSpc="1"/>
          <a:lstStyle/>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In many cases, it is therefore better to send documents with discrepancies to the issuing bank for collection or to request by telex, with notification of the discrepancies, the issuing bank’s authority to negotiate or make payment.</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所以，在许多情况下，最好把有不符点的单据交给开证行，要求托收，或通过电传通知不符点，要求开证行授权议付或付款。</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6867">
                                            <p:txEl>
                                              <p:charRg st="234" end="290"/>
                                            </p:txEl>
                                          </p:spTgt>
                                        </p:tgtEl>
                                        <p:attrNameLst>
                                          <p:attrName>style.visibility</p:attrName>
                                        </p:attrNameLst>
                                      </p:cBhvr>
                                      <p:to>
                                        <p:strVal val="visible"/>
                                      </p:to>
                                    </p:set>
                                    <p:animEffect transition="in" filter="diamond(in)">
                                      <p:cBhvr>
                                        <p:cTn id="7" dur="2000"/>
                                        <p:tgtEl>
                                          <p:spTgt spid="36867">
                                            <p:txEl>
                                              <p:charRg st="234" end="2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type="title"/>
          </p:nvPr>
        </p:nvSpPr>
        <p:spPr>
          <a:xfrm>
            <a:off x="0" y="228600"/>
            <a:ext cx="8210550" cy="914400"/>
          </a:xfrm>
          <a:ln/>
        </p:spPr>
        <p:txBody>
          <a:bodyPr vert="horz" wrap="square" lIns="91440" tIns="45720" rIns="91440" bIns="45720" anchor="ctr" anchorCtr="0"/>
          <a:p>
            <a:pPr eaLnBrk="1" hangingPunct="1"/>
            <a:r>
              <a:rPr lang="zh-CN" altLang="zh-CN" sz="2800" dirty="0"/>
              <a:t>3. Translate the Following Sentences into English：</a:t>
            </a:r>
            <a:endParaRPr lang="zh-CN" altLang="zh-CN" sz="2800" dirty="0"/>
          </a:p>
        </p:txBody>
      </p:sp>
      <p:sp>
        <p:nvSpPr>
          <p:cNvPr id="37891" name="Rectangle 3"/>
          <p:cNvSpPr>
            <a:spLocks noGrp="1"/>
          </p:cNvSpPr>
          <p:nvPr>
            <p:ph idx="1"/>
          </p:nvPr>
        </p:nvSpPr>
        <p:spPr>
          <a:xfrm>
            <a:off x="304800" y="1295400"/>
            <a:ext cx="8382000" cy="4724400"/>
          </a:xfrm>
          <a:ln/>
        </p:spPr>
        <p:txBody>
          <a:bodyPr vert="horz" wrap="square" lIns="91440" tIns="45720" rIns="91440" bIns="45720" anchor="t" anchorCtr="0"/>
          <a:p>
            <a:pPr marL="609600" indent="-609600" eaLnBrk="1" hangingPunct="1">
              <a:lnSpc>
                <a:spcPct val="80000"/>
              </a:lnSpc>
              <a:buNone/>
            </a:pPr>
            <a:endParaRPr lang="en-US" altLang="zh-CN" sz="2400" dirty="0"/>
          </a:p>
          <a:p>
            <a:pPr marL="609600" indent="-609600" eaLnBrk="1" hangingPunct="1">
              <a:lnSpc>
                <a:spcPct val="80000"/>
              </a:lnSpc>
              <a:buNone/>
            </a:pPr>
            <a:r>
              <a:rPr lang="zh-CN" altLang="zh-CN" sz="2400" dirty="0"/>
              <a:t>1) 按照国际商会的托收统一规划（第322号刊物），寄单银行</a:t>
            </a:r>
            <a:endParaRPr lang="en-US" altLang="zh-CN" sz="2400" dirty="0"/>
          </a:p>
          <a:p>
            <a:pPr marL="609600" indent="-609600" eaLnBrk="1" hangingPunct="1">
              <a:lnSpc>
                <a:spcPct val="80000"/>
              </a:lnSpc>
              <a:buNone/>
            </a:pPr>
            <a:r>
              <a:rPr lang="zh-CN" altLang="zh-CN" sz="2400" dirty="0"/>
              <a:t>和代收银行的义务可归纳如下：</a:t>
            </a:r>
            <a:endParaRPr lang="zh-CN" altLang="zh-CN" sz="2400" dirty="0"/>
          </a:p>
          <a:p>
            <a:pPr marL="609600" indent="-609600" eaLnBrk="1" hangingPunct="1">
              <a:lnSpc>
                <a:spcPct val="80000"/>
              </a:lnSpc>
              <a:buNone/>
            </a:pPr>
            <a:r>
              <a:rPr lang="zh-CN" altLang="zh-CN" sz="2400" dirty="0">
                <a:latin typeface="Times New Roman" panose="02020603050405020304" pitchFamily="18" charset="0"/>
                <a:cs typeface="Times New Roman" panose="02020603050405020304" pitchFamily="18" charset="0"/>
              </a:rPr>
              <a:t>According to Uniform Rules for collections (URC), ICC </a:t>
            </a:r>
            <a:endParaRPr lang="en-US" altLang="zh-CN" sz="2400" dirty="0">
              <a:latin typeface="Times New Roman" panose="02020603050405020304" pitchFamily="18" charset="0"/>
              <a:cs typeface="Times New Roman" panose="02020603050405020304" pitchFamily="18" charset="0"/>
            </a:endParaRPr>
          </a:p>
          <a:p>
            <a:pPr marL="609600" indent="-609600" eaLnBrk="1" hangingPunct="1">
              <a:lnSpc>
                <a:spcPct val="80000"/>
              </a:lnSpc>
              <a:buNone/>
            </a:pPr>
            <a:r>
              <a:rPr lang="zh-CN" altLang="zh-CN" sz="2400" dirty="0">
                <a:latin typeface="Times New Roman" panose="02020603050405020304" pitchFamily="18" charset="0"/>
                <a:cs typeface="Times New Roman" panose="02020603050405020304" pitchFamily="18" charset="0"/>
              </a:rPr>
              <a:t>publication No.322, the obligations of remitting bank and </a:t>
            </a:r>
            <a:endParaRPr lang="en-US" altLang="zh-CN" sz="2400" dirty="0">
              <a:latin typeface="Times New Roman" panose="02020603050405020304" pitchFamily="18" charset="0"/>
              <a:cs typeface="Times New Roman" panose="02020603050405020304" pitchFamily="18" charset="0"/>
            </a:endParaRPr>
          </a:p>
          <a:p>
            <a:pPr marL="609600" indent="-609600" eaLnBrk="1" hangingPunct="1">
              <a:lnSpc>
                <a:spcPct val="80000"/>
              </a:lnSpc>
              <a:buNone/>
            </a:pPr>
            <a:r>
              <a:rPr lang="zh-CN" altLang="zh-CN" sz="2400" dirty="0">
                <a:latin typeface="Times New Roman" panose="02020603050405020304" pitchFamily="18" charset="0"/>
                <a:cs typeface="Times New Roman" panose="02020603050405020304" pitchFamily="18" charset="0"/>
              </a:rPr>
              <a:t>collecting bank can be concluded in following:</a:t>
            </a:r>
            <a:endParaRPr lang="zh-CN" altLang="zh-CN" sz="2400" dirty="0">
              <a:latin typeface="Times New Roman" panose="02020603050405020304" pitchFamily="18" charset="0"/>
              <a:cs typeface="Times New Roman" panose="02020603050405020304" pitchFamily="18" charset="0"/>
            </a:endParaRPr>
          </a:p>
          <a:p>
            <a:pPr marL="609600" indent="-609600" eaLnBrk="1" hangingPunct="1">
              <a:lnSpc>
                <a:spcPct val="80000"/>
              </a:lnSpc>
              <a:buNone/>
            </a:pPr>
            <a:r>
              <a:rPr lang="zh-CN" altLang="zh-CN" sz="2400" dirty="0"/>
              <a:t>(1) 正确地遵循</a:t>
            </a:r>
            <a:r>
              <a:rPr lang="zh-CN" altLang="zh-CN" sz="2400" dirty="0">
                <a:latin typeface="Times New Roman" panose="02020603050405020304" pitchFamily="18" charset="0"/>
                <a:cs typeface="Times New Roman" panose="02020603050405020304" pitchFamily="18" charset="0"/>
              </a:rPr>
              <a:t>(to follow)</a:t>
            </a:r>
            <a:r>
              <a:rPr lang="zh-CN" altLang="zh-CN" sz="2400" dirty="0"/>
              <a:t>卖方或他的银行所给予的指示。</a:t>
            </a:r>
            <a:endParaRPr lang="zh-CN" altLang="zh-CN" sz="2400" dirty="0"/>
          </a:p>
          <a:p>
            <a:pPr marL="609600" indent="-609600" eaLnBrk="1" hangingPunct="1">
              <a:lnSpc>
                <a:spcPct val="80000"/>
              </a:lnSpc>
              <a:buNone/>
            </a:pPr>
            <a:r>
              <a:rPr lang="zh-CN" altLang="zh-CN" sz="2400" dirty="0">
                <a:latin typeface="Times New Roman" panose="02020603050405020304" pitchFamily="18" charset="0"/>
                <a:cs typeface="Times New Roman" panose="02020603050405020304" pitchFamily="18" charset="0"/>
              </a:rPr>
              <a:t>To follow the orders given by the seller and its bank</a:t>
            </a:r>
            <a:r>
              <a:rPr lang="en-US" altLang="zh-CN" sz="2400" dirty="0">
                <a:latin typeface="Times New Roman" panose="02020603050405020304" pitchFamily="18" charset="0"/>
                <a:cs typeface="Times New Roman" panose="02020603050405020304" pitchFamily="18" charset="0"/>
              </a:rPr>
              <a:t> </a:t>
            </a:r>
            <a:r>
              <a:rPr lang="zh-CN" altLang="zh-CN" sz="2400" dirty="0">
                <a:latin typeface="Times New Roman" panose="02020603050405020304" pitchFamily="18" charset="0"/>
                <a:cs typeface="Times New Roman" panose="02020603050405020304" pitchFamily="18" charset="0"/>
              </a:rPr>
              <a:t>correctly</a:t>
            </a:r>
            <a:r>
              <a:rPr lang="zh-CN" altLang="zh-CN" sz="2400" dirty="0"/>
              <a:t>.</a:t>
            </a:r>
            <a:endParaRPr lang="en-US" altLang="zh-CN" sz="2400" dirty="0"/>
          </a:p>
          <a:p>
            <a:pPr marL="609600" indent="-609600" eaLnBrk="1" hangingPunct="1">
              <a:lnSpc>
                <a:spcPct val="80000"/>
              </a:lnSpc>
              <a:buNone/>
            </a:pPr>
            <a:r>
              <a:rPr lang="zh-CN" altLang="zh-CN" sz="2400" dirty="0"/>
              <a:t>(2) 单据在银行手中时，在任何时候要控制和确保托收项下单</a:t>
            </a:r>
            <a:endParaRPr lang="en-US" altLang="zh-CN" sz="2400" dirty="0"/>
          </a:p>
          <a:p>
            <a:pPr marL="609600" indent="-609600" eaLnBrk="1" hangingPunct="1">
              <a:lnSpc>
                <a:spcPct val="80000"/>
              </a:lnSpc>
              <a:buNone/>
            </a:pPr>
            <a:r>
              <a:rPr lang="zh-CN" altLang="zh-CN" sz="2400" dirty="0"/>
              <a:t>据的安全。</a:t>
            </a:r>
            <a:endParaRPr lang="zh-CN" altLang="zh-CN" sz="2400" dirty="0"/>
          </a:p>
          <a:p>
            <a:pPr marL="609600" indent="-609600" eaLnBrk="1" hangingPunct="1">
              <a:lnSpc>
                <a:spcPct val="80000"/>
              </a:lnSpc>
              <a:buNone/>
            </a:pPr>
            <a:r>
              <a:rPr lang="en-US" altLang="zh-CN" sz="2400" dirty="0">
                <a:latin typeface="Times New Roman" panose="02020603050405020304" pitchFamily="18" charset="0"/>
                <a:cs typeface="Times New Roman" panose="02020603050405020304" pitchFamily="18" charset="0"/>
              </a:rPr>
              <a:t> </a:t>
            </a:r>
            <a:r>
              <a:rPr lang="zh-CN" altLang="zh-CN" sz="2400" dirty="0">
                <a:latin typeface="Times New Roman" panose="02020603050405020304" pitchFamily="18" charset="0"/>
                <a:cs typeface="Times New Roman" panose="02020603050405020304" pitchFamily="18" charset="0"/>
              </a:rPr>
              <a:t>If the documents are received by the bank, the bank must control </a:t>
            </a:r>
            <a:endParaRPr lang="en-US" altLang="zh-CN" sz="2400" dirty="0">
              <a:latin typeface="Times New Roman" panose="02020603050405020304" pitchFamily="18" charset="0"/>
              <a:cs typeface="Times New Roman" panose="02020603050405020304" pitchFamily="18" charset="0"/>
            </a:endParaRPr>
          </a:p>
          <a:p>
            <a:pPr marL="609600" indent="-609600" eaLnBrk="1" hangingPunct="1">
              <a:lnSpc>
                <a:spcPct val="80000"/>
              </a:lnSpc>
              <a:buNone/>
            </a:pPr>
            <a:r>
              <a:rPr lang="en-US" altLang="zh-CN" sz="2400" dirty="0">
                <a:latin typeface="Times New Roman" panose="02020603050405020304" pitchFamily="18" charset="0"/>
                <a:cs typeface="Times New Roman" panose="02020603050405020304" pitchFamily="18" charset="0"/>
              </a:rPr>
              <a:t> </a:t>
            </a:r>
            <a:r>
              <a:rPr lang="zh-CN" altLang="zh-CN" sz="2400" dirty="0">
                <a:latin typeface="Times New Roman" panose="02020603050405020304" pitchFamily="18" charset="0"/>
                <a:cs typeface="Times New Roman" panose="02020603050405020304" pitchFamily="18" charset="0"/>
              </a:rPr>
              <a:t>and ensure the security of the documents under collection at any </a:t>
            </a:r>
            <a:endParaRPr lang="en-US" altLang="zh-CN" sz="2400" dirty="0">
              <a:latin typeface="Times New Roman" panose="02020603050405020304" pitchFamily="18" charset="0"/>
              <a:cs typeface="Times New Roman" panose="02020603050405020304" pitchFamily="18" charset="0"/>
            </a:endParaRPr>
          </a:p>
          <a:p>
            <a:pPr marL="609600" indent="-609600" eaLnBrk="1" hangingPunct="1">
              <a:lnSpc>
                <a:spcPct val="80000"/>
              </a:lnSpc>
              <a:buNone/>
            </a:pPr>
            <a:r>
              <a:rPr lang="en-US" altLang="zh-CN" sz="2400" dirty="0">
                <a:latin typeface="Times New Roman" panose="02020603050405020304" pitchFamily="18" charset="0"/>
                <a:cs typeface="Times New Roman" panose="02020603050405020304" pitchFamily="18" charset="0"/>
              </a:rPr>
              <a:t>  </a:t>
            </a:r>
            <a:r>
              <a:rPr lang="zh-CN" altLang="zh-CN" sz="2400" dirty="0">
                <a:latin typeface="Times New Roman" panose="02020603050405020304" pitchFamily="18" charset="0"/>
                <a:cs typeface="Times New Roman" panose="02020603050405020304" pitchFamily="18" charset="0"/>
              </a:rPr>
              <a:t>time.</a:t>
            </a:r>
            <a:endParaRPr lang="zh-CN" altLang="zh-CN" sz="2400" dirty="0">
              <a:latin typeface="Times New Roman" panose="02020603050405020304" pitchFamily="18" charset="0"/>
              <a:cs typeface="Times New Roman" panose="02020603050405020304" pitchFamily="18" charset="0"/>
            </a:endParaRPr>
          </a:p>
          <a:p>
            <a:pPr marL="609600" indent="-609600" eaLnBrk="1" hangingPunct="1">
              <a:lnSpc>
                <a:spcPct val="80000"/>
              </a:lnSpc>
              <a:buNone/>
            </a:pPr>
            <a:endParaRPr lang="zh-CN" altLang="zh-CN" sz="2400" dirty="0"/>
          </a:p>
          <a:p>
            <a:pPr marL="609600" indent="-609600" eaLnBrk="1" hangingPunct="1">
              <a:lnSpc>
                <a:spcPct val="80000"/>
              </a:lnSpc>
              <a:buNone/>
            </a:pP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7891">
                                            <p:txEl>
                                              <p:charRg st="47" end="102"/>
                                            </p:txEl>
                                          </p:spTgt>
                                        </p:tgtEl>
                                        <p:attrNameLst>
                                          <p:attrName>style.visibility</p:attrName>
                                        </p:attrNameLst>
                                      </p:cBhvr>
                                      <p:to>
                                        <p:strVal val="visible"/>
                                      </p:to>
                                    </p:set>
                                    <p:animEffect transition="in" filter="diamond(in)">
                                      <p:cBhvr>
                                        <p:cTn id="7" dur="2000"/>
                                        <p:tgtEl>
                                          <p:spTgt spid="37891">
                                            <p:txEl>
                                              <p:charRg st="47" end="10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7891">
                                            <p:txEl>
                                              <p:charRg st="102" end="161"/>
                                            </p:txEl>
                                          </p:spTgt>
                                        </p:tgtEl>
                                        <p:attrNameLst>
                                          <p:attrName>style.visibility</p:attrName>
                                        </p:attrNameLst>
                                      </p:cBhvr>
                                      <p:to>
                                        <p:strVal val="visible"/>
                                      </p:to>
                                    </p:set>
                                    <p:animEffect transition="in" filter="diamond(in)">
                                      <p:cBhvr>
                                        <p:cTn id="12" dur="2000"/>
                                        <p:tgtEl>
                                          <p:spTgt spid="37891">
                                            <p:txEl>
                                              <p:charRg st="102" end="16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7891">
                                            <p:txEl>
                                              <p:charRg st="161" end="208"/>
                                            </p:txEl>
                                          </p:spTgt>
                                        </p:tgtEl>
                                        <p:attrNameLst>
                                          <p:attrName>style.visibility</p:attrName>
                                        </p:attrNameLst>
                                      </p:cBhvr>
                                      <p:to>
                                        <p:strVal val="visible"/>
                                      </p:to>
                                    </p:set>
                                    <p:animEffect transition="in" filter="diamond(in)">
                                      <p:cBhvr>
                                        <p:cTn id="17" dur="2000"/>
                                        <p:tgtEl>
                                          <p:spTgt spid="37891">
                                            <p:txEl>
                                              <p:charRg st="161" end="20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7891">
                                            <p:txEl>
                                              <p:charRg st="243" end="308"/>
                                            </p:txEl>
                                          </p:spTgt>
                                        </p:tgtEl>
                                        <p:attrNameLst>
                                          <p:attrName>style.visibility</p:attrName>
                                        </p:attrNameLst>
                                      </p:cBhvr>
                                      <p:to>
                                        <p:strVal val="visible"/>
                                      </p:to>
                                    </p:set>
                                    <p:animEffect transition="in" filter="diamond(in)">
                                      <p:cBhvr>
                                        <p:cTn id="22" dur="2000"/>
                                        <p:tgtEl>
                                          <p:spTgt spid="37891">
                                            <p:txEl>
                                              <p:charRg st="243" end="30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7891">
                                            <p:txEl>
                                              <p:charRg st="344" end="411"/>
                                            </p:txEl>
                                          </p:spTgt>
                                        </p:tgtEl>
                                        <p:attrNameLst>
                                          <p:attrName>style.visibility</p:attrName>
                                        </p:attrNameLst>
                                      </p:cBhvr>
                                      <p:to>
                                        <p:strVal val="visible"/>
                                      </p:to>
                                    </p:set>
                                    <p:animEffect transition="in" filter="diamond(in)">
                                      <p:cBhvr>
                                        <p:cTn id="27" dur="2000"/>
                                        <p:tgtEl>
                                          <p:spTgt spid="37891">
                                            <p:txEl>
                                              <p:charRg st="344" end="4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7891">
                                            <p:txEl>
                                              <p:charRg st="411" end="478"/>
                                            </p:txEl>
                                          </p:spTgt>
                                        </p:tgtEl>
                                        <p:attrNameLst>
                                          <p:attrName>style.visibility</p:attrName>
                                        </p:attrNameLst>
                                      </p:cBhvr>
                                      <p:to>
                                        <p:strVal val="visible"/>
                                      </p:to>
                                    </p:set>
                                    <p:animEffect transition="in" filter="diamond(in)">
                                      <p:cBhvr>
                                        <p:cTn id="32" dur="2000"/>
                                        <p:tgtEl>
                                          <p:spTgt spid="37891">
                                            <p:txEl>
                                              <p:charRg st="411" end="47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7891">
                                            <p:txEl>
                                              <p:charRg st="478" end="486"/>
                                            </p:txEl>
                                          </p:spTgt>
                                        </p:tgtEl>
                                        <p:attrNameLst>
                                          <p:attrName>style.visibility</p:attrName>
                                        </p:attrNameLst>
                                      </p:cBhvr>
                                      <p:to>
                                        <p:strVal val="visible"/>
                                      </p:to>
                                    </p:set>
                                    <p:animEffect transition="in" filter="diamond(in)">
                                      <p:cBhvr>
                                        <p:cTn id="37" dur="2000"/>
                                        <p:tgtEl>
                                          <p:spTgt spid="37891">
                                            <p:txEl>
                                              <p:charRg st="478" end="4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2"/>
          <p:cNvSpPr>
            <a:spLocks noGrp="1"/>
          </p:cNvSpPr>
          <p:nvPr>
            <p:ph type="title"/>
          </p:nvPr>
        </p:nvSpPr>
        <p:spPr>
          <a:xfrm>
            <a:off x="76200" y="152400"/>
            <a:ext cx="8015288" cy="914400"/>
          </a:xfrm>
          <a:ln/>
        </p:spPr>
        <p:txBody>
          <a:bodyPr vert="horz" wrap="square" lIns="91440" tIns="45720" rIns="91440" bIns="45720" anchor="ctr" anchorCtr="0"/>
          <a:p>
            <a:pPr eaLnBrk="1" hangingPunct="1"/>
            <a:r>
              <a:rPr lang="zh-CN" altLang="zh-CN" sz="2400" b="1" dirty="0"/>
              <a:t>Ⅱ.</a:t>
            </a:r>
            <a:r>
              <a:rPr lang="en-US" altLang="zh-CN" sz="2400" b="1" dirty="0"/>
              <a:t> </a:t>
            </a:r>
            <a:r>
              <a:rPr lang="zh-CN" altLang="zh-CN" sz="2400" b="1" dirty="0"/>
              <a:t>Language Points</a:t>
            </a:r>
            <a:r>
              <a:rPr lang="zh-CN" altLang="zh-CN" sz="2400" dirty="0"/>
              <a:t> </a:t>
            </a:r>
            <a:endParaRPr lang="zh-CN" altLang="zh-CN" sz="2000" dirty="0"/>
          </a:p>
        </p:txBody>
      </p:sp>
      <p:sp>
        <p:nvSpPr>
          <p:cNvPr id="6147" name="Rectangle 3"/>
          <p:cNvSpPr>
            <a:spLocks noGrp="1" noChangeArrowheads="1"/>
          </p:cNvSpPr>
          <p:nvPr>
            <p:ph idx="1"/>
          </p:nvPr>
        </p:nvSpPr>
        <p:spPr>
          <a:xfrm>
            <a:off x="304800" y="1371600"/>
            <a:ext cx="8305800" cy="4648200"/>
          </a:xfrm>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1.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International payments and settlements are a financial activity conducted among different countries in which payments are effected or funds are transferred from one country to another in order to settle accounts, debts, claims, etc. emerged in the course of political, economic or cultural contacts among them.</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457200" marR="0" lvl="0" indent="-4572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AutoNum type="arabicPeriod"/>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国际支付与结算是各个国家之间进行的一项金融活动，它涉</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及一个国家向另一个国家支付款项或转移资金，以结清、了</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结、清偿各国在政治、经济、文化往来过程中所产生的欠账、</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债务、债权等。</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43011" name="Rectangle 3"/>
          <p:cNvSpPr>
            <a:spLocks noGrp="1"/>
          </p:cNvSpPr>
          <p:nvPr>
            <p:ph idx="1"/>
          </p:nvPr>
        </p:nvSpPr>
        <p:spPr>
          <a:xfrm>
            <a:off x="457200" y="1295400"/>
            <a:ext cx="8229600" cy="4495800"/>
          </a:xfrm>
          <a:ln/>
        </p:spPr>
        <p:txBody>
          <a:bodyPr vert="horz" wrap="square" lIns="91440" tIns="45720" rIns="91440" bIns="45720" anchor="t" anchorCtr="0"/>
          <a:p>
            <a:pPr eaLnBrk="1" hangingPunct="1">
              <a:lnSpc>
                <a:spcPct val="80000"/>
              </a:lnSpc>
              <a:buNone/>
            </a:pPr>
            <a:endParaRPr lang="en-US" altLang="zh-CN" sz="2400" dirty="0"/>
          </a:p>
          <a:p>
            <a:pPr eaLnBrk="1" hangingPunct="1">
              <a:lnSpc>
                <a:spcPct val="80000"/>
              </a:lnSpc>
              <a:buNone/>
            </a:pPr>
            <a:r>
              <a:rPr lang="zh-CN" altLang="zh-CN" sz="2400" dirty="0"/>
              <a:t>(3) 要迅速将执行代收指示的情况通知卖方或寄单行。</a:t>
            </a:r>
            <a:endParaRPr lang="en-US" altLang="zh-CN" sz="2400" dirty="0"/>
          </a:p>
          <a:p>
            <a:pPr eaLnBrk="1" hangingPunct="1">
              <a:lnSpc>
                <a:spcPct val="80000"/>
              </a:lnSpc>
              <a:buNone/>
            </a:pPr>
            <a:r>
              <a:rPr lang="zh-CN" altLang="zh-CN" sz="2400" dirty="0">
                <a:latin typeface="Times New Roman" panose="02020603050405020304" pitchFamily="18" charset="0"/>
                <a:cs typeface="Times New Roman" panose="02020603050405020304" pitchFamily="18" charset="0"/>
              </a:rPr>
              <a:t>Notify the seller or remitting bank promptly the condition of </a:t>
            </a:r>
            <a:endParaRPr lang="en-US" altLang="zh-CN" sz="2400"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zh-CN" sz="2400" dirty="0">
                <a:latin typeface="Times New Roman" panose="02020603050405020304" pitchFamily="18" charset="0"/>
                <a:cs typeface="Times New Roman" panose="02020603050405020304" pitchFamily="18" charset="0"/>
              </a:rPr>
              <a:t>implementing collection instruction.</a:t>
            </a:r>
            <a:endParaRPr lang="zh-CN" altLang="zh-CN" sz="2400"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zh-CN" sz="2400" dirty="0"/>
              <a:t>(4) 银行对他们代理人的行为不负责任，对不能直接归咎于</a:t>
            </a:r>
            <a:endParaRPr lang="en-US" altLang="zh-CN" sz="2400" dirty="0"/>
          </a:p>
          <a:p>
            <a:pPr eaLnBrk="1" hangingPunct="1">
              <a:lnSpc>
                <a:spcPct val="80000"/>
              </a:lnSpc>
              <a:buNone/>
            </a:pPr>
            <a:r>
              <a:rPr lang="zh-CN" altLang="zh-CN" sz="2400" dirty="0">
                <a:latin typeface="Times New Roman" panose="02020603050405020304" pitchFamily="18" charset="0"/>
                <a:cs typeface="Times New Roman" panose="02020603050405020304" pitchFamily="18" charset="0"/>
              </a:rPr>
              <a:t>(attributable to)</a:t>
            </a:r>
            <a:r>
              <a:rPr lang="zh-CN" altLang="zh-CN" sz="2400" dirty="0"/>
              <a:t>银行的疏忽</a:t>
            </a:r>
            <a:r>
              <a:rPr lang="zh-CN" altLang="zh-CN" sz="2400" dirty="0">
                <a:latin typeface="Times New Roman" panose="02020603050405020304" pitchFamily="18" charset="0"/>
                <a:cs typeface="Times New Roman" panose="02020603050405020304" pitchFamily="18" charset="0"/>
              </a:rPr>
              <a:t>(negligence)</a:t>
            </a:r>
            <a:r>
              <a:rPr lang="zh-CN" altLang="zh-CN" sz="2400" dirty="0"/>
              <a:t>或它们自己雇员的</a:t>
            </a:r>
            <a:endParaRPr lang="en-US" altLang="zh-CN" sz="2400" dirty="0"/>
          </a:p>
          <a:p>
            <a:pPr eaLnBrk="1" hangingPunct="1">
              <a:lnSpc>
                <a:spcPct val="80000"/>
              </a:lnSpc>
              <a:buNone/>
            </a:pPr>
            <a:r>
              <a:rPr lang="zh-CN" altLang="zh-CN" sz="2400" dirty="0"/>
              <a:t>疏忽而产生的任何后果也不负责任，尤其是</a:t>
            </a:r>
            <a:r>
              <a:rPr lang="zh-CN" altLang="zh-CN" sz="2400" dirty="0">
                <a:latin typeface="Times New Roman" panose="02020603050405020304" pitchFamily="18" charset="0"/>
                <a:cs typeface="Times New Roman" panose="02020603050405020304" pitchFamily="18" charset="0"/>
              </a:rPr>
              <a:t>(in particular)</a:t>
            </a:r>
            <a:r>
              <a:rPr lang="zh-CN" altLang="zh-CN" sz="2400" dirty="0"/>
              <a:t>银</a:t>
            </a:r>
            <a:endParaRPr lang="en-US" altLang="zh-CN" sz="2400" dirty="0"/>
          </a:p>
          <a:p>
            <a:pPr eaLnBrk="1" hangingPunct="1">
              <a:lnSpc>
                <a:spcPct val="80000"/>
              </a:lnSpc>
              <a:buNone/>
            </a:pPr>
            <a:r>
              <a:rPr lang="zh-CN" altLang="zh-CN" sz="2400" dirty="0"/>
              <a:t>行对任何单据的有效性或正确性。 </a:t>
            </a:r>
            <a:endParaRPr lang="en-US" altLang="zh-CN" sz="2400" dirty="0"/>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The bank cannot be made liable for the acts of the agent, nor does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it assume any liability for the negligence that cannot be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attributable to the bank directly or the consequences arising from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their own employee</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s negligence, in particular the effectiveness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and correctness of any document.</a:t>
            </a:r>
            <a:endParaRPr lang="zh-CN" altLang="zh-CN" sz="2400"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9939" name="Rectangle 3"/>
          <p:cNvSpPr>
            <a:spLocks noGrp="1"/>
          </p:cNvSpPr>
          <p:nvPr>
            <p:ph idx="1"/>
          </p:nvPr>
        </p:nvSpPr>
        <p:spPr>
          <a:xfrm>
            <a:off x="381000" y="1371600"/>
            <a:ext cx="8305800" cy="4648200"/>
          </a:xfrm>
          <a:ln/>
        </p:spPr>
        <p:txBody>
          <a:bodyPr vert="horz" wrap="square" lIns="91440" tIns="45720" rIns="91440" bIns="45720" anchor="t" anchorCtr="0"/>
          <a:p>
            <a:pPr eaLnBrk="1" hangingPunct="1">
              <a:lnSpc>
                <a:spcPct val="80000"/>
              </a:lnSpc>
              <a:buNone/>
            </a:pPr>
            <a:r>
              <a:rPr lang="zh-CN" altLang="zh-CN" sz="2400" dirty="0"/>
              <a:t>2) 只要</a:t>
            </a:r>
            <a:r>
              <a:rPr lang="zh-CN" altLang="zh-CN" sz="2400" dirty="0">
                <a:latin typeface="Times New Roman" panose="02020603050405020304" pitchFamily="18" charset="0"/>
                <a:cs typeface="Times New Roman" panose="02020603050405020304" pitchFamily="18" charset="0"/>
              </a:rPr>
              <a:t>(so long as)</a:t>
            </a:r>
            <a:r>
              <a:rPr lang="zh-CN" altLang="zh-CN" sz="2400" dirty="0"/>
              <a:t>开证行有偿付能力</a:t>
            </a:r>
            <a:r>
              <a:rPr lang="zh-CN" altLang="zh-CN" sz="2400" dirty="0">
                <a:latin typeface="Times New Roman" panose="02020603050405020304" pitchFamily="18" charset="0"/>
                <a:cs typeface="Times New Roman" panose="02020603050405020304" pitchFamily="18" charset="0"/>
              </a:rPr>
              <a:t>(solvent)</a:t>
            </a:r>
            <a:r>
              <a:rPr lang="zh-CN" altLang="zh-CN" sz="2400" dirty="0"/>
              <a:t>，即使买方</a:t>
            </a:r>
            <a:endParaRPr lang="en-US" altLang="zh-CN" sz="2400" dirty="0"/>
          </a:p>
          <a:p>
            <a:pPr eaLnBrk="1" hangingPunct="1">
              <a:lnSpc>
                <a:spcPct val="80000"/>
              </a:lnSpc>
              <a:buNone/>
            </a:pPr>
            <a:r>
              <a:rPr lang="zh-CN" altLang="zh-CN" sz="2400" dirty="0"/>
              <a:t>可能成为无偿付能力，受益人仍被确保汇票的付款。只要开</a:t>
            </a:r>
            <a:endParaRPr lang="en-US" altLang="zh-CN" sz="2400" dirty="0"/>
          </a:p>
          <a:p>
            <a:pPr eaLnBrk="1" hangingPunct="1">
              <a:lnSpc>
                <a:spcPct val="80000"/>
              </a:lnSpc>
              <a:buNone/>
            </a:pPr>
            <a:r>
              <a:rPr lang="zh-CN" altLang="zh-CN" sz="2400" dirty="0"/>
              <a:t>证行有偿付能力，通知、议付或保兑等银行的倒闭</a:t>
            </a:r>
            <a:r>
              <a:rPr lang="zh-CN" altLang="zh-CN" sz="2400" dirty="0">
                <a:latin typeface="Times New Roman" panose="02020603050405020304" pitchFamily="18" charset="0"/>
                <a:cs typeface="Times New Roman" panose="02020603050405020304" pitchFamily="18" charset="0"/>
              </a:rPr>
              <a:t>(failure)</a:t>
            </a:r>
            <a:endParaRPr lang="en-US" altLang="zh-CN" sz="2400"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zh-CN" sz="2400" dirty="0"/>
              <a:t>是相对地不重要的</a:t>
            </a:r>
            <a:r>
              <a:rPr lang="zh-CN" altLang="zh-CN" sz="2400" dirty="0">
                <a:latin typeface="Times New Roman" panose="02020603050405020304" pitchFamily="18" charset="0"/>
                <a:cs typeface="Times New Roman" panose="02020603050405020304" pitchFamily="18" charset="0"/>
              </a:rPr>
              <a:t>(immaterial)</a:t>
            </a:r>
            <a:r>
              <a:rPr lang="zh-CN" altLang="zh-CN" sz="2400" dirty="0"/>
              <a:t>。通知银行只是一个通讯的</a:t>
            </a:r>
            <a:endParaRPr lang="en-US" altLang="zh-CN" sz="2400" dirty="0"/>
          </a:p>
          <a:p>
            <a:pPr eaLnBrk="1" hangingPunct="1">
              <a:lnSpc>
                <a:spcPct val="80000"/>
              </a:lnSpc>
              <a:buNone/>
            </a:pPr>
            <a:r>
              <a:rPr lang="zh-CN" altLang="zh-CN" sz="2400" dirty="0"/>
              <a:t>渠道，它不承担责任。不管它倒闭与否，受益人仍可期待开</a:t>
            </a:r>
            <a:endParaRPr lang="en-US" altLang="zh-CN" sz="2400" dirty="0"/>
          </a:p>
          <a:p>
            <a:pPr eaLnBrk="1" hangingPunct="1">
              <a:lnSpc>
                <a:spcPct val="80000"/>
              </a:lnSpc>
              <a:buNone/>
            </a:pPr>
            <a:r>
              <a:rPr lang="zh-CN" altLang="zh-CN" sz="2400" dirty="0"/>
              <a:t>证行的付款</a:t>
            </a:r>
            <a:r>
              <a:rPr lang="zh-CN" altLang="zh-CN" sz="2400" dirty="0">
                <a:latin typeface="Times New Roman" panose="02020603050405020304" pitchFamily="18" charset="0"/>
                <a:cs typeface="Times New Roman" panose="02020603050405020304" pitchFamily="18" charset="0"/>
              </a:rPr>
              <a:t>(look for something to somebody)。</a:t>
            </a:r>
            <a:endParaRPr lang="zh-CN"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key: So long as the issuing bank is solvent, the buyer may be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insolvent, the beneficiary can still be ensured to be paid.  So long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as the issuing bank is solvent, the failure of notification bank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negotiation bank or confirming bank is immaterial relatively.  No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matter it is in failure or not, the beneficiary can still look for the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payment to the issuing bank.</a:t>
            </a:r>
            <a:r>
              <a:rPr lang="zh-CN" altLang="zh-CN" sz="2400" dirty="0"/>
              <a:t>  </a:t>
            </a:r>
            <a:endParaRPr lang="zh-CN" altLang="zh-CN"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9939">
                                            <p:txEl>
                                              <p:charRg st="198" end="261"/>
                                            </p:txEl>
                                          </p:spTgt>
                                        </p:tgtEl>
                                        <p:attrNameLst>
                                          <p:attrName>style.visibility</p:attrName>
                                        </p:attrNameLst>
                                      </p:cBhvr>
                                      <p:to>
                                        <p:strVal val="visible"/>
                                      </p:to>
                                    </p:set>
                                    <p:animEffect transition="in" filter="diamond(in)">
                                      <p:cBhvr>
                                        <p:cTn id="7" dur="2000"/>
                                        <p:tgtEl>
                                          <p:spTgt spid="39939">
                                            <p:txEl>
                                              <p:charRg st="198" end="26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9939">
                                            <p:txEl>
                                              <p:charRg st="261" end="331"/>
                                            </p:txEl>
                                          </p:spTgt>
                                        </p:tgtEl>
                                        <p:attrNameLst>
                                          <p:attrName>style.visibility</p:attrName>
                                        </p:attrNameLst>
                                      </p:cBhvr>
                                      <p:to>
                                        <p:strVal val="visible"/>
                                      </p:to>
                                    </p:set>
                                    <p:animEffect transition="in" filter="diamond(in)">
                                      <p:cBhvr>
                                        <p:cTn id="12" dur="2000"/>
                                        <p:tgtEl>
                                          <p:spTgt spid="39939">
                                            <p:txEl>
                                              <p:charRg st="261" end="33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9939">
                                            <p:txEl>
                                              <p:charRg st="331" end="397"/>
                                            </p:txEl>
                                          </p:spTgt>
                                        </p:tgtEl>
                                        <p:attrNameLst>
                                          <p:attrName>style.visibility</p:attrName>
                                        </p:attrNameLst>
                                      </p:cBhvr>
                                      <p:to>
                                        <p:strVal val="visible"/>
                                      </p:to>
                                    </p:set>
                                    <p:animEffect transition="in" filter="diamond(in)">
                                      <p:cBhvr>
                                        <p:cTn id="17" dur="2000"/>
                                        <p:tgtEl>
                                          <p:spTgt spid="39939">
                                            <p:txEl>
                                              <p:charRg st="331" end="39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9939">
                                            <p:txEl>
                                              <p:charRg st="397" end="464"/>
                                            </p:txEl>
                                          </p:spTgt>
                                        </p:tgtEl>
                                        <p:attrNameLst>
                                          <p:attrName>style.visibility</p:attrName>
                                        </p:attrNameLst>
                                      </p:cBhvr>
                                      <p:to>
                                        <p:strVal val="visible"/>
                                      </p:to>
                                    </p:set>
                                    <p:animEffect transition="in" filter="diamond(in)">
                                      <p:cBhvr>
                                        <p:cTn id="22" dur="2000"/>
                                        <p:tgtEl>
                                          <p:spTgt spid="39939">
                                            <p:txEl>
                                              <p:charRg st="397" end="46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9939">
                                            <p:txEl>
                                              <p:charRg st="464" end="536"/>
                                            </p:txEl>
                                          </p:spTgt>
                                        </p:tgtEl>
                                        <p:attrNameLst>
                                          <p:attrName>style.visibility</p:attrName>
                                        </p:attrNameLst>
                                      </p:cBhvr>
                                      <p:to>
                                        <p:strVal val="visible"/>
                                      </p:to>
                                    </p:set>
                                    <p:animEffect transition="in" filter="diamond(in)">
                                      <p:cBhvr>
                                        <p:cTn id="27" dur="2000"/>
                                        <p:tgtEl>
                                          <p:spTgt spid="39939">
                                            <p:txEl>
                                              <p:charRg st="464" end="53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9939">
                                            <p:txEl>
                                              <p:charRg st="536" end="567"/>
                                            </p:txEl>
                                          </p:spTgt>
                                        </p:tgtEl>
                                        <p:attrNameLst>
                                          <p:attrName>style.visibility</p:attrName>
                                        </p:attrNameLst>
                                      </p:cBhvr>
                                      <p:to>
                                        <p:strVal val="visible"/>
                                      </p:to>
                                    </p:set>
                                    <p:animEffect transition="in" filter="diamond(in)">
                                      <p:cBhvr>
                                        <p:cTn id="32" dur="2000"/>
                                        <p:tgtEl>
                                          <p:spTgt spid="39939">
                                            <p:txEl>
                                              <p:charRg st="536" end="5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40963" name="Rectangle 3"/>
          <p:cNvSpPr>
            <a:spLocks noGrp="1"/>
          </p:cNvSpPr>
          <p:nvPr>
            <p:ph idx="1"/>
          </p:nvPr>
        </p:nvSpPr>
        <p:spPr>
          <a:xfrm>
            <a:off x="366713" y="1371600"/>
            <a:ext cx="8243887" cy="4800600"/>
          </a:xfrm>
          <a:ln/>
        </p:spPr>
        <p:txBody>
          <a:bodyPr vert="horz" wrap="square" lIns="91440" tIns="45720" rIns="91440" bIns="45720" anchor="t" anchorCtr="0"/>
          <a:p>
            <a:pPr eaLnBrk="1" hangingPunct="1">
              <a:lnSpc>
                <a:spcPct val="80000"/>
              </a:lnSpc>
            </a:pPr>
            <a:endParaRPr lang="en-US" altLang="zh-CN" sz="2400" dirty="0"/>
          </a:p>
          <a:p>
            <a:pPr eaLnBrk="1" hangingPunct="1">
              <a:lnSpc>
                <a:spcPct val="80000"/>
              </a:lnSpc>
            </a:pPr>
            <a:r>
              <a:rPr lang="zh-CN" altLang="zh-CN" sz="2400" dirty="0"/>
              <a:t>虽然保兑银行的确对受益人承担一项直接的独立的责任，但如保兑银行倒闭，受益人仍可期待开证银行的付款。</a:t>
            </a:r>
            <a:endParaRPr lang="zh-CN" altLang="zh-CN" sz="2400" dirty="0"/>
          </a:p>
          <a:p>
            <a:pPr eaLnBrk="1" hangingPunct="1">
              <a:lnSpc>
                <a:spcPct val="80000"/>
              </a:lnSpc>
              <a:buNone/>
            </a:pPr>
            <a:r>
              <a:rPr lang="zh-CN" altLang="zh-CN" sz="2400" dirty="0"/>
              <a:t>    </a:t>
            </a:r>
            <a:r>
              <a:rPr lang="zh-CN" altLang="zh-CN" sz="2400" dirty="0">
                <a:latin typeface="Times New Roman" panose="02020603050405020304" pitchFamily="18" charset="0"/>
                <a:cs typeface="Times New Roman" panose="02020603050405020304" pitchFamily="18" charset="0"/>
              </a:rPr>
              <a:t>Although the confirming bank actually bears a direct and independent liability to the beneficiary, if it is in failure, the beneficiary can still look for the payment to the issuing bank.</a:t>
            </a:r>
            <a:endParaRPr lang="en-US" altLang="zh-CN" sz="2400" dirty="0">
              <a:latin typeface="Times New Roman" panose="02020603050405020304" pitchFamily="18" charset="0"/>
              <a:cs typeface="Times New Roman" panose="02020603050405020304" pitchFamily="18" charset="0"/>
            </a:endParaRPr>
          </a:p>
          <a:p>
            <a:pPr eaLnBrk="1" hangingPunct="1">
              <a:lnSpc>
                <a:spcPct val="80000"/>
              </a:lnSpc>
              <a:buNone/>
            </a:pPr>
            <a:endParaRPr lang="zh-CN" altLang="zh-CN" sz="2400" dirty="0"/>
          </a:p>
          <a:p>
            <a:pPr eaLnBrk="1" hangingPunct="1">
              <a:lnSpc>
                <a:spcPct val="80000"/>
              </a:lnSpc>
            </a:pPr>
            <a:r>
              <a:rPr lang="zh-CN" altLang="zh-CN" sz="2400" dirty="0"/>
              <a:t>因而</a:t>
            </a:r>
            <a:r>
              <a:rPr lang="zh-CN" altLang="zh-CN" sz="2400" dirty="0">
                <a:latin typeface="Times New Roman" panose="02020603050405020304" pitchFamily="18" charset="0"/>
                <a:cs typeface="Times New Roman" panose="02020603050405020304" pitchFamily="18" charset="0"/>
              </a:rPr>
              <a:t>(consequently)</a:t>
            </a:r>
            <a:r>
              <a:rPr lang="zh-CN" altLang="zh-CN" sz="2400" dirty="0"/>
              <a:t>，只要开证行有偿付能力，保兑银行的倒闭不是致使的。</a:t>
            </a:r>
            <a:endParaRPr lang="zh-CN" altLang="zh-CN" sz="2400" dirty="0"/>
          </a:p>
          <a:p>
            <a:pPr eaLnBrk="1" hangingPunct="1">
              <a:lnSpc>
                <a:spcPct val="80000"/>
              </a:lnSpc>
              <a:buNone/>
            </a:pPr>
            <a:r>
              <a:rPr lang="zh-CN" altLang="zh-CN" sz="2400" dirty="0"/>
              <a:t>    </a:t>
            </a:r>
            <a:r>
              <a:rPr lang="zh-CN" altLang="zh-CN" sz="2400" dirty="0">
                <a:latin typeface="Times New Roman" panose="02020603050405020304" pitchFamily="18" charset="0"/>
                <a:cs typeface="Times New Roman" panose="02020603050405020304" pitchFamily="18" charset="0"/>
              </a:rPr>
              <a:t>Consequently, so long as the issuing bank is solvent, the failure of confirming bank is not deadly.</a:t>
            </a:r>
            <a:endParaRPr lang="zh-CN" altLang="zh-CN" sz="2400" dirty="0">
              <a:latin typeface="Times New Roman" panose="02020603050405020304" pitchFamily="18" charset="0"/>
              <a:cs typeface="Times New Roman" panose="02020603050405020304" pitchFamily="18" charset="0"/>
            </a:endParaRPr>
          </a:p>
          <a:p>
            <a:pPr eaLnBrk="1" hangingPunct="1">
              <a:lnSpc>
                <a:spcPct val="80000"/>
              </a:lnSpc>
              <a:buNone/>
            </a:pPr>
            <a:endParaRPr lang="zh-CN" altLang="zh-CN" sz="2400" dirty="0">
              <a:latin typeface="Times New Roman" panose="02020603050405020304" pitchFamily="18" charset="0"/>
              <a:cs typeface="Times New Roman" panose="02020603050405020304" pitchFamily="18" charset="0"/>
            </a:endParaRPr>
          </a:p>
          <a:p>
            <a:pPr eaLnBrk="1" hangingPunct="1">
              <a:lnSpc>
                <a:spcPct val="80000"/>
              </a:lnSpc>
            </a:pPr>
            <a:endParaRPr lang="zh-CN"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63">
                                            <p:txEl>
                                              <p:charRg st="51" end="243"/>
                                            </p:txEl>
                                          </p:spTgt>
                                        </p:tgtEl>
                                        <p:attrNameLst>
                                          <p:attrName>style.visibility</p:attrName>
                                        </p:attrNameLst>
                                      </p:cBhvr>
                                      <p:to>
                                        <p:strVal val="visible"/>
                                      </p:to>
                                    </p:set>
                                    <p:animEffect transition="in" filter="diamond(in)">
                                      <p:cBhvr>
                                        <p:cTn id="7" dur="2000"/>
                                        <p:tgtEl>
                                          <p:spTgt spid="40963">
                                            <p:txEl>
                                              <p:charRg st="51" end="24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0963">
                                            <p:txEl>
                                              <p:charRg st="286" end="390"/>
                                            </p:txEl>
                                          </p:spTgt>
                                        </p:tgtEl>
                                        <p:attrNameLst>
                                          <p:attrName>style.visibility</p:attrName>
                                        </p:attrNameLst>
                                      </p:cBhvr>
                                      <p:to>
                                        <p:strVal val="visible"/>
                                      </p:to>
                                    </p:set>
                                    <p:animEffect transition="in" filter="diamond(in)">
                                      <p:cBhvr>
                                        <p:cTn id="12" dur="2000"/>
                                        <p:tgtEl>
                                          <p:spTgt spid="40963">
                                            <p:txEl>
                                              <p:charRg st="286" end="3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41987" name="Rectangle 3"/>
          <p:cNvSpPr>
            <a:spLocks noGrp="1"/>
          </p:cNvSpPr>
          <p:nvPr>
            <p:ph idx="1"/>
          </p:nvPr>
        </p:nvSpPr>
        <p:spPr>
          <a:xfrm>
            <a:off x="381000" y="1295400"/>
            <a:ext cx="8382000" cy="4495800"/>
          </a:xfrm>
          <a:ln/>
        </p:spPr>
        <p:txBody>
          <a:bodyPr vert="horz" wrap="square" lIns="91440" tIns="45720" rIns="91440" bIns="45720" anchor="t" anchorCtr="0"/>
          <a:p>
            <a:pPr eaLnBrk="1" hangingPunct="1">
              <a:lnSpc>
                <a:spcPct val="80000"/>
              </a:lnSpc>
              <a:buNone/>
            </a:pPr>
            <a:r>
              <a:rPr lang="zh-CN" altLang="zh-CN" sz="2400" dirty="0"/>
              <a:t>最后，一家议付银行的倒闭对受益人来说不是一件重要的</a:t>
            </a:r>
            <a:endParaRPr lang="en-US" altLang="zh-CN" sz="2400" dirty="0"/>
          </a:p>
          <a:p>
            <a:pPr eaLnBrk="1" hangingPunct="1">
              <a:lnSpc>
                <a:spcPct val="80000"/>
              </a:lnSpc>
              <a:buNone/>
            </a:pPr>
            <a:r>
              <a:rPr lang="zh-CN" altLang="zh-CN" sz="2400" dirty="0"/>
              <a:t>事，因为议付银行的职能仅是对受益人在信用证项下开出</a:t>
            </a:r>
            <a:endParaRPr lang="en-US" altLang="zh-CN" sz="2400" dirty="0"/>
          </a:p>
          <a:p>
            <a:pPr eaLnBrk="1" hangingPunct="1">
              <a:lnSpc>
                <a:spcPct val="80000"/>
              </a:lnSpc>
              <a:buNone/>
            </a:pPr>
            <a:r>
              <a:rPr lang="zh-CN" altLang="zh-CN" sz="2400" dirty="0"/>
              <a:t>的汇票提供一个合适的贴现场所。</a:t>
            </a:r>
            <a:endParaRPr lang="zh-CN" altLang="zh-CN" sz="2400" dirty="0"/>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Finally, the failure of a negotiation bank is not an important event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to the beneficiary, because the function of the negotiation bank is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only to provide a proper discounting market for the draft drawn by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the beneficiary under the credit.</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endParaRPr lang="zh-CN" altLang="zh-CN" sz="2400"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zh-CN" sz="2400" dirty="0"/>
              <a:t>如果议付银行倒闭，它的破产管理人有责任对开证行强制</a:t>
            </a:r>
            <a:endParaRPr lang="en-US" altLang="zh-CN" sz="2400" dirty="0"/>
          </a:p>
          <a:p>
            <a:pPr eaLnBrk="1" hangingPunct="1">
              <a:lnSpc>
                <a:spcPct val="80000"/>
              </a:lnSpc>
              <a:buNone/>
            </a:pPr>
            <a:r>
              <a:rPr lang="zh-CN" altLang="zh-CN" sz="2400" dirty="0"/>
              <a:t>执行对已议付的汇票进行付款</a:t>
            </a:r>
            <a:r>
              <a:rPr lang="zh-CN" altLang="zh-CN" sz="2400" dirty="0">
                <a:latin typeface="Times New Roman" panose="02020603050405020304" pitchFamily="18" charset="0"/>
                <a:cs typeface="Times New Roman" panose="02020603050405020304" pitchFamily="18" charset="0"/>
              </a:rPr>
              <a:t>(enforce payment)。     </a:t>
            </a:r>
            <a:endParaRPr lang="zh-CN"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If the negotiation bank has been bankruptcy, its bankruptcy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manager bears the liability to enforce payment to the negotiated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zh-CN" sz="2400" dirty="0">
                <a:latin typeface="Times New Roman" panose="02020603050405020304" pitchFamily="18" charset="0"/>
                <a:cs typeface="Times New Roman" panose="02020603050405020304" pitchFamily="18" charset="0"/>
              </a:rPr>
              <a:t>draft.  </a:t>
            </a:r>
            <a:endParaRPr lang="zh-CN" altLang="zh-CN" sz="2400" dirty="0">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1987">
                                            <p:txEl>
                                              <p:charRg st="68" end="138"/>
                                            </p:txEl>
                                          </p:spTgt>
                                        </p:tgtEl>
                                        <p:attrNameLst>
                                          <p:attrName>style.visibility</p:attrName>
                                        </p:attrNameLst>
                                      </p:cBhvr>
                                      <p:to>
                                        <p:strVal val="visible"/>
                                      </p:to>
                                    </p:set>
                                    <p:animEffect transition="in" filter="diamond(in)">
                                      <p:cBhvr>
                                        <p:cTn id="7" dur="2000"/>
                                        <p:tgtEl>
                                          <p:spTgt spid="41987">
                                            <p:txEl>
                                              <p:charRg st="68" end="1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1987">
                                            <p:txEl>
                                              <p:charRg st="138" end="207"/>
                                            </p:txEl>
                                          </p:spTgt>
                                        </p:tgtEl>
                                        <p:attrNameLst>
                                          <p:attrName>style.visibility</p:attrName>
                                        </p:attrNameLst>
                                      </p:cBhvr>
                                      <p:to>
                                        <p:strVal val="visible"/>
                                      </p:to>
                                    </p:set>
                                    <p:animEffect transition="in" filter="diamond(in)">
                                      <p:cBhvr>
                                        <p:cTn id="12" dur="2000"/>
                                        <p:tgtEl>
                                          <p:spTgt spid="41987">
                                            <p:txEl>
                                              <p:charRg st="138" end="20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1987">
                                            <p:txEl>
                                              <p:charRg st="207" end="275"/>
                                            </p:txEl>
                                          </p:spTgt>
                                        </p:tgtEl>
                                        <p:attrNameLst>
                                          <p:attrName>style.visibility</p:attrName>
                                        </p:attrNameLst>
                                      </p:cBhvr>
                                      <p:to>
                                        <p:strVal val="visible"/>
                                      </p:to>
                                    </p:set>
                                    <p:animEffect transition="in" filter="diamond(in)">
                                      <p:cBhvr>
                                        <p:cTn id="17" dur="2000"/>
                                        <p:tgtEl>
                                          <p:spTgt spid="41987">
                                            <p:txEl>
                                              <p:charRg st="207" end="27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1987">
                                            <p:txEl>
                                              <p:charRg st="275" end="309"/>
                                            </p:txEl>
                                          </p:spTgt>
                                        </p:tgtEl>
                                        <p:attrNameLst>
                                          <p:attrName>style.visibility</p:attrName>
                                        </p:attrNameLst>
                                      </p:cBhvr>
                                      <p:to>
                                        <p:strVal val="visible"/>
                                      </p:to>
                                    </p:set>
                                    <p:animEffect transition="in" filter="diamond(in)">
                                      <p:cBhvr>
                                        <p:cTn id="22" dur="2000"/>
                                        <p:tgtEl>
                                          <p:spTgt spid="41987">
                                            <p:txEl>
                                              <p:charRg st="275" end="30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1987">
                                            <p:txEl>
                                              <p:charRg st="310" end="336"/>
                                            </p:txEl>
                                          </p:spTgt>
                                        </p:tgtEl>
                                        <p:attrNameLst>
                                          <p:attrName>style.visibility</p:attrName>
                                        </p:attrNameLst>
                                      </p:cBhvr>
                                      <p:to>
                                        <p:strVal val="visible"/>
                                      </p:to>
                                    </p:set>
                                    <p:animEffect transition="in" filter="diamond(in)">
                                      <p:cBhvr>
                                        <p:cTn id="27" dur="2000"/>
                                        <p:tgtEl>
                                          <p:spTgt spid="41987">
                                            <p:txEl>
                                              <p:charRg st="310" end="33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41987">
                                            <p:txEl>
                                              <p:charRg st="336" end="373"/>
                                            </p:txEl>
                                          </p:spTgt>
                                        </p:tgtEl>
                                        <p:attrNameLst>
                                          <p:attrName>style.visibility</p:attrName>
                                        </p:attrNameLst>
                                      </p:cBhvr>
                                      <p:to>
                                        <p:strVal val="visible"/>
                                      </p:to>
                                    </p:set>
                                    <p:animEffect transition="in" filter="diamond(in)">
                                      <p:cBhvr>
                                        <p:cTn id="32" dur="2000"/>
                                        <p:tgtEl>
                                          <p:spTgt spid="41987">
                                            <p:txEl>
                                              <p:charRg st="336" end="37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41987">
                                            <p:txEl>
                                              <p:charRg st="373" end="434"/>
                                            </p:txEl>
                                          </p:spTgt>
                                        </p:tgtEl>
                                        <p:attrNameLst>
                                          <p:attrName>style.visibility</p:attrName>
                                        </p:attrNameLst>
                                      </p:cBhvr>
                                      <p:to>
                                        <p:strVal val="visible"/>
                                      </p:to>
                                    </p:set>
                                    <p:animEffect transition="in" filter="diamond(in)">
                                      <p:cBhvr>
                                        <p:cTn id="37" dur="2000"/>
                                        <p:tgtEl>
                                          <p:spTgt spid="41987">
                                            <p:txEl>
                                              <p:charRg st="373" end="43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41987">
                                            <p:txEl>
                                              <p:charRg st="434" end="500"/>
                                            </p:txEl>
                                          </p:spTgt>
                                        </p:tgtEl>
                                        <p:attrNameLst>
                                          <p:attrName>style.visibility</p:attrName>
                                        </p:attrNameLst>
                                      </p:cBhvr>
                                      <p:to>
                                        <p:strVal val="visible"/>
                                      </p:to>
                                    </p:set>
                                    <p:animEffect transition="in" filter="diamond(in)">
                                      <p:cBhvr>
                                        <p:cTn id="42" dur="2000"/>
                                        <p:tgtEl>
                                          <p:spTgt spid="41987">
                                            <p:txEl>
                                              <p:charRg st="434" end="50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41987">
                                            <p:txEl>
                                              <p:charRg st="500" end="509"/>
                                            </p:txEl>
                                          </p:spTgt>
                                        </p:tgtEl>
                                        <p:attrNameLst>
                                          <p:attrName>style.visibility</p:attrName>
                                        </p:attrNameLst>
                                      </p:cBhvr>
                                      <p:to>
                                        <p:strVal val="visible"/>
                                      </p:to>
                                    </p:set>
                                    <p:animEffect transition="in" filter="diamond(in)">
                                      <p:cBhvr>
                                        <p:cTn id="47" dur="2000"/>
                                        <p:tgtEl>
                                          <p:spTgt spid="41987">
                                            <p:txEl>
                                              <p:charRg st="500" end="5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a:spLocks noGrp="1"/>
          </p:cNvSpPr>
          <p:nvPr>
            <p:ph type="title"/>
          </p:nvPr>
        </p:nvSpPr>
        <p:spPr>
          <a:ln/>
        </p:spPr>
        <p:txBody>
          <a:bodyPr vert="horz" wrap="square" lIns="91440" tIns="45720" rIns="91440" bIns="45720" anchor="ctr" anchorCtr="0"/>
          <a:p>
            <a:pPr eaLnBrk="1" hangingPunct="1"/>
            <a:r>
              <a:rPr lang="zh-CN" altLang="zh-CN" sz="2800" dirty="0"/>
              <a:t>4. Read the Following Passage and Fill in the Blanks with Appropriate Words:</a:t>
            </a:r>
            <a:r>
              <a:rPr lang="zh-CN" altLang="zh-CN" sz="3800" dirty="0"/>
              <a:t> </a:t>
            </a:r>
            <a:endParaRPr lang="zh-CN" altLang="zh-CN" sz="3800" dirty="0"/>
          </a:p>
        </p:txBody>
      </p:sp>
      <p:sp>
        <p:nvSpPr>
          <p:cNvPr id="47107" name="Rectangle 3"/>
          <p:cNvSpPr>
            <a:spLocks noGrp="1"/>
          </p:cNvSpPr>
          <p:nvPr>
            <p:ph idx="1"/>
          </p:nvPr>
        </p:nvSpPr>
        <p:spPr>
          <a:xfrm>
            <a:off x="381000" y="1676400"/>
            <a:ext cx="8153400" cy="4343400"/>
          </a:xfrm>
          <a:ln/>
        </p:spPr>
        <p:txBody>
          <a:bodyPr vert="horz" wrap="square" lIns="91440" tIns="45720" rIns="91440" bIns="45720" anchor="t" anchorCtr="0"/>
          <a:p>
            <a:pPr eaLnBrk="1" hangingPunct="1">
              <a:lnSpc>
                <a:spcPct val="80000"/>
              </a:lnSpc>
            </a:pPr>
            <a:r>
              <a:rPr lang="zh-CN" altLang="zh-CN" sz="2400" dirty="0"/>
              <a:t>The financial manager should </a:t>
            </a:r>
            <a:r>
              <a:rPr lang="zh-CN" altLang="zh-CN" sz="2400" u="sng" dirty="0"/>
              <a:t>                              </a:t>
            </a:r>
            <a:r>
              <a:rPr lang="zh-CN" altLang="zh-CN" sz="2400" dirty="0"/>
              <a:t>the competition for funds available in the primary markets.  A financial manager should know who else </a:t>
            </a:r>
            <a:r>
              <a:rPr lang="zh-CN" altLang="zh-CN" sz="2400" u="sng" dirty="0"/>
              <a:t>                        </a:t>
            </a:r>
            <a:endParaRPr lang="zh-CN" altLang="zh-CN" sz="2400" u="sng" dirty="0"/>
          </a:p>
          <a:p>
            <a:pPr eaLnBrk="1" hangingPunct="1">
              <a:lnSpc>
                <a:spcPct val="80000"/>
              </a:lnSpc>
              <a:buNone/>
            </a:pPr>
            <a:r>
              <a:rPr lang="zh-CN" altLang="zh-CN" sz="2400" dirty="0"/>
              <a:t>    </a:t>
            </a:r>
            <a:r>
              <a:rPr lang="zh-CN" altLang="zh-CN" sz="2400" u="sng" dirty="0"/>
              <a:t>                          </a:t>
            </a:r>
            <a:r>
              <a:rPr lang="zh-CN" altLang="zh-CN" sz="2400" dirty="0"/>
              <a:t>funds in these markets and </a:t>
            </a:r>
            <a:r>
              <a:rPr lang="zh-CN" altLang="zh-CN" sz="2400" u="sng" dirty="0"/>
              <a:t>          </a:t>
            </a:r>
            <a:r>
              <a:rPr lang="zh-CN" altLang="zh-CN" sz="2400" dirty="0"/>
              <a:t>their demands will influence the availability and cost of funds.</a:t>
            </a:r>
            <a:endParaRPr lang="zh-CN" altLang="zh-CN" sz="2400" dirty="0"/>
          </a:p>
          <a:p>
            <a:pPr eaLnBrk="1" hangingPunct="1">
              <a:lnSpc>
                <a:spcPct val="80000"/>
              </a:lnSpc>
              <a:buNone/>
            </a:pPr>
            <a:r>
              <a:rPr lang="zh-CN" altLang="zh-CN" sz="2400" dirty="0"/>
              <a:t>    In recent years the total amount of new long-term securities issued in the United States,  </a:t>
            </a:r>
            <a:r>
              <a:rPr lang="zh-CN" altLang="zh-CN" sz="2400" u="sng" dirty="0"/>
              <a:t>                   </a:t>
            </a:r>
            <a:endParaRPr lang="zh-CN" altLang="zh-CN" sz="2400" u="sng" dirty="0"/>
          </a:p>
          <a:p>
            <a:pPr eaLnBrk="1" hangingPunct="1">
              <a:lnSpc>
                <a:spcPct val="80000"/>
              </a:lnSpc>
              <a:buNone/>
            </a:pPr>
            <a:r>
              <a:rPr lang="zh-CN" altLang="zh-CN" sz="2400" dirty="0"/>
              <a:t>   </a:t>
            </a:r>
            <a:r>
              <a:rPr lang="zh-CN" altLang="zh-CN" sz="2400" u="sng" dirty="0"/>
              <a:t>                   </a:t>
            </a:r>
            <a:r>
              <a:rPr lang="zh-CN" altLang="zh-CN" sz="2400" dirty="0"/>
              <a:t>household borrowings such as home mortgage and consumer installment debt,                     </a:t>
            </a:r>
            <a:endParaRPr lang="zh-CN" altLang="zh-CN" sz="2400" dirty="0"/>
          </a:p>
          <a:p>
            <a:pPr eaLnBrk="1" hangingPunct="1">
              <a:lnSpc>
                <a:spcPct val="80000"/>
              </a:lnSpc>
              <a:buNone/>
            </a:pPr>
            <a:r>
              <a:rPr lang="zh-CN" altLang="zh-CN" sz="2400" dirty="0"/>
              <a:t>     </a:t>
            </a:r>
            <a:r>
              <a:rPr lang="zh-CN" altLang="zh-CN" sz="2400" u="sng" dirty="0"/>
              <a:t>                     </a:t>
            </a:r>
            <a:r>
              <a:rPr lang="zh-CN" altLang="zh-CN" sz="2400" dirty="0"/>
              <a:t>the order of $735 billion per year.  New securities issued by corporations </a:t>
            </a:r>
            <a:r>
              <a:rPr lang="zh-CN" altLang="zh-CN" sz="2400" u="sng" dirty="0"/>
              <a:t>                      </a:t>
            </a:r>
            <a:r>
              <a:rPr lang="zh-CN" altLang="zh-CN" sz="2400" dirty="0"/>
              <a:t>only about one third of this financing.  </a:t>
            </a:r>
            <a:endParaRPr lang="zh-CN" altLang="zh-CN" sz="2400" dirty="0"/>
          </a:p>
        </p:txBody>
      </p:sp>
      <p:sp>
        <p:nvSpPr>
          <p:cNvPr id="43012" name="Text Box 4"/>
          <p:cNvSpPr txBox="1"/>
          <p:nvPr/>
        </p:nvSpPr>
        <p:spPr>
          <a:xfrm>
            <a:off x="4914900" y="1600200"/>
            <a:ext cx="2438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be interested in</a:t>
            </a:r>
            <a:endParaRPr lang="zh-CN" altLang="zh-CN" sz="2400" dirty="0"/>
          </a:p>
        </p:txBody>
      </p:sp>
      <p:sp>
        <p:nvSpPr>
          <p:cNvPr id="43013" name="Text Box 5"/>
          <p:cNvSpPr txBox="1"/>
          <p:nvPr/>
        </p:nvSpPr>
        <p:spPr>
          <a:xfrm>
            <a:off x="762000" y="2505075"/>
            <a:ext cx="27432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will be seeking</a:t>
            </a:r>
            <a:endParaRPr lang="zh-CN" altLang="zh-CN" sz="2400" dirty="0"/>
          </a:p>
        </p:txBody>
      </p:sp>
      <p:sp>
        <p:nvSpPr>
          <p:cNvPr id="43014" name="Text Box 6"/>
          <p:cNvSpPr txBox="1"/>
          <p:nvPr/>
        </p:nvSpPr>
        <p:spPr>
          <a:xfrm>
            <a:off x="6705600" y="2505075"/>
            <a:ext cx="8382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how</a:t>
            </a:r>
            <a:endParaRPr lang="zh-CN" altLang="zh-CN" sz="2400" dirty="0"/>
          </a:p>
        </p:txBody>
      </p:sp>
      <p:sp>
        <p:nvSpPr>
          <p:cNvPr id="43015" name="Text Box 7"/>
          <p:cNvSpPr txBox="1"/>
          <p:nvPr/>
        </p:nvSpPr>
        <p:spPr>
          <a:xfrm>
            <a:off x="790575" y="3790950"/>
            <a:ext cx="1676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excluding</a:t>
            </a:r>
            <a:endParaRPr lang="zh-CN" altLang="zh-CN" sz="2400" dirty="0"/>
          </a:p>
        </p:txBody>
      </p:sp>
      <p:sp>
        <p:nvSpPr>
          <p:cNvPr id="43016" name="Text Box 8"/>
          <p:cNvSpPr txBox="1"/>
          <p:nvPr/>
        </p:nvSpPr>
        <p:spPr>
          <a:xfrm>
            <a:off x="819150" y="4505325"/>
            <a:ext cx="21336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has been on</a:t>
            </a:r>
            <a:endParaRPr lang="zh-CN" altLang="zh-CN" sz="2400" dirty="0"/>
          </a:p>
        </p:txBody>
      </p:sp>
      <p:sp>
        <p:nvSpPr>
          <p:cNvPr id="43017" name="Text Box 9"/>
          <p:cNvSpPr txBox="1"/>
          <p:nvPr/>
        </p:nvSpPr>
        <p:spPr>
          <a:xfrm>
            <a:off x="5419725" y="4800600"/>
            <a:ext cx="21336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account for</a:t>
            </a: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2">
                                            <p:txEl>
                                              <p:charRg st="0" end="17"/>
                                            </p:txEl>
                                          </p:spTgt>
                                        </p:tgtEl>
                                        <p:attrNameLst>
                                          <p:attrName>style.visibility</p:attrName>
                                        </p:attrNameLst>
                                      </p:cBhvr>
                                      <p:to>
                                        <p:strVal val="visible"/>
                                      </p:to>
                                    </p:set>
                                    <p:anim calcmode="lin" valueType="num">
                                      <p:cBhvr additive="base">
                                        <p:cTn id="7" dur="500" fill="hold"/>
                                        <p:tgtEl>
                                          <p:spTgt spid="43012">
                                            <p:txEl>
                                              <p:charRg st="0" end="1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2">
                                            <p:txEl>
                                              <p:charRg st="0" end="1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3"/>
                                        </p:tgtEl>
                                        <p:attrNameLst>
                                          <p:attrName>style.visibility</p:attrName>
                                        </p:attrNameLst>
                                      </p:cBhvr>
                                      <p:to>
                                        <p:strVal val="visible"/>
                                      </p:to>
                                    </p:set>
                                    <p:anim calcmode="lin" valueType="num">
                                      <p:cBhvr additive="base">
                                        <p:cTn id="13" dur="500" fill="hold"/>
                                        <p:tgtEl>
                                          <p:spTgt spid="43013"/>
                                        </p:tgtEl>
                                        <p:attrNameLst>
                                          <p:attrName>ppt_x</p:attrName>
                                        </p:attrNameLst>
                                      </p:cBhvr>
                                      <p:tavLst>
                                        <p:tav tm="0">
                                          <p:val>
                                            <p:strVal val="#ppt_x"/>
                                          </p:val>
                                        </p:tav>
                                        <p:tav tm="100000">
                                          <p:val>
                                            <p:strVal val="#ppt_x"/>
                                          </p:val>
                                        </p:tav>
                                      </p:tavLst>
                                    </p:anim>
                                    <p:anim calcmode="lin" valueType="num">
                                      <p:cBhvr additive="base">
                                        <p:cTn id="14"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4"/>
                                        </p:tgtEl>
                                        <p:attrNameLst>
                                          <p:attrName>style.visibility</p:attrName>
                                        </p:attrNameLst>
                                      </p:cBhvr>
                                      <p:to>
                                        <p:strVal val="visible"/>
                                      </p:to>
                                    </p:set>
                                    <p:anim calcmode="lin" valueType="num">
                                      <p:cBhvr additive="base">
                                        <p:cTn id="19" dur="500" fill="hold"/>
                                        <p:tgtEl>
                                          <p:spTgt spid="43014"/>
                                        </p:tgtEl>
                                        <p:attrNameLst>
                                          <p:attrName>ppt_x</p:attrName>
                                        </p:attrNameLst>
                                      </p:cBhvr>
                                      <p:tavLst>
                                        <p:tav tm="0">
                                          <p:val>
                                            <p:strVal val="#ppt_x"/>
                                          </p:val>
                                        </p:tav>
                                        <p:tav tm="100000">
                                          <p:val>
                                            <p:strVal val="#ppt_x"/>
                                          </p:val>
                                        </p:tav>
                                      </p:tavLst>
                                    </p:anim>
                                    <p:anim calcmode="lin" valueType="num">
                                      <p:cBhvr additive="base">
                                        <p:cTn id="20"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015">
                                            <p:txEl>
                                              <p:charRg st="0" end="10"/>
                                            </p:txEl>
                                          </p:spTgt>
                                        </p:tgtEl>
                                        <p:attrNameLst>
                                          <p:attrName>style.visibility</p:attrName>
                                        </p:attrNameLst>
                                      </p:cBhvr>
                                      <p:to>
                                        <p:strVal val="visible"/>
                                      </p:to>
                                    </p:set>
                                    <p:anim calcmode="lin" valueType="num">
                                      <p:cBhvr additive="base">
                                        <p:cTn id="25" dur="500" fill="hold"/>
                                        <p:tgtEl>
                                          <p:spTgt spid="43015">
                                            <p:txEl>
                                              <p:charRg st="0" end="1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3015">
                                            <p:txEl>
                                              <p:charRg st="0" end="1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3016"/>
                                        </p:tgtEl>
                                        <p:attrNameLst>
                                          <p:attrName>style.visibility</p:attrName>
                                        </p:attrNameLst>
                                      </p:cBhvr>
                                      <p:to>
                                        <p:strVal val="visible"/>
                                      </p:to>
                                    </p:set>
                                    <p:anim calcmode="lin" valueType="num">
                                      <p:cBhvr additive="base">
                                        <p:cTn id="31" dur="500" fill="hold"/>
                                        <p:tgtEl>
                                          <p:spTgt spid="43016"/>
                                        </p:tgtEl>
                                        <p:attrNameLst>
                                          <p:attrName>ppt_x</p:attrName>
                                        </p:attrNameLst>
                                      </p:cBhvr>
                                      <p:tavLst>
                                        <p:tav tm="0">
                                          <p:val>
                                            <p:strVal val="#ppt_x"/>
                                          </p:val>
                                        </p:tav>
                                        <p:tav tm="100000">
                                          <p:val>
                                            <p:strVal val="#ppt_x"/>
                                          </p:val>
                                        </p:tav>
                                      </p:tavLst>
                                    </p:anim>
                                    <p:anim calcmode="lin" valueType="num">
                                      <p:cBhvr additive="base">
                                        <p:cTn id="32" dur="500" fill="hold"/>
                                        <p:tgtEl>
                                          <p:spTgt spid="430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3017">
                                            <p:txEl>
                                              <p:charRg st="0" end="12"/>
                                            </p:txEl>
                                          </p:spTgt>
                                        </p:tgtEl>
                                        <p:attrNameLst>
                                          <p:attrName>style.visibility</p:attrName>
                                        </p:attrNameLst>
                                      </p:cBhvr>
                                      <p:to>
                                        <p:strVal val="visible"/>
                                      </p:to>
                                    </p:set>
                                    <p:anim calcmode="lin" valueType="num">
                                      <p:cBhvr additive="base">
                                        <p:cTn id="37" dur="500" fill="hold"/>
                                        <p:tgtEl>
                                          <p:spTgt spid="43017">
                                            <p:txEl>
                                              <p:charRg st="0" end="1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3017">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P spid="43014" grpId="0"/>
      <p:bldP spid="430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44035" name="Rectangle 3"/>
          <p:cNvSpPr>
            <a:spLocks noGrp="1"/>
          </p:cNvSpPr>
          <p:nvPr>
            <p:ph idx="1"/>
          </p:nvPr>
        </p:nvSpPr>
        <p:spPr>
          <a:xfrm>
            <a:off x="304800" y="1371600"/>
            <a:ext cx="8610600" cy="4648200"/>
          </a:xfrm>
          <a:ln/>
        </p:spPr>
        <p:txBody>
          <a:bodyPr vert="horz" wrap="square" lIns="91440" tIns="45720" rIns="91440" bIns="45720" anchor="t" anchorCtr="0"/>
          <a:p>
            <a:pPr eaLnBrk="1" hangingPunct="1">
              <a:buNone/>
            </a:pPr>
            <a:r>
              <a:rPr lang="zh-CN" altLang="zh-CN" sz="2400" dirty="0"/>
              <a:t>如果开证银行倒闭，则在倒闭的议付银行方面会有损失的可能。</a:t>
            </a:r>
            <a:endParaRPr lang="en-US" altLang="zh-CN" sz="2400" dirty="0"/>
          </a:p>
          <a:p>
            <a:pPr eaLnBrk="1" hangingPunct="1">
              <a:buNone/>
            </a:pPr>
            <a:r>
              <a:rPr lang="zh-CN" altLang="zh-CN" sz="2400" dirty="0"/>
              <a:t>If the issuing bank has gone bankrupt, the negotiation bank </a:t>
            </a:r>
            <a:endParaRPr lang="en-US" altLang="zh-CN" sz="2400" dirty="0"/>
          </a:p>
          <a:p>
            <a:pPr eaLnBrk="1" hangingPunct="1">
              <a:buNone/>
            </a:pPr>
            <a:r>
              <a:rPr lang="zh-CN" altLang="zh-CN" sz="2400" dirty="0"/>
              <a:t>may suffer loss.</a:t>
            </a:r>
            <a:endParaRPr lang="zh-CN" altLang="zh-CN" sz="2400" dirty="0"/>
          </a:p>
          <a:p>
            <a:pPr eaLnBrk="1" hangingPunct="1">
              <a:buNone/>
            </a:pPr>
            <a:r>
              <a:rPr lang="zh-CN" altLang="zh-CN" sz="2400" dirty="0"/>
              <a:t>    </a:t>
            </a:r>
            <a:endParaRPr lang="en-US" altLang="zh-CN" sz="2400" dirty="0"/>
          </a:p>
          <a:p>
            <a:pPr eaLnBrk="1" hangingPunct="1">
              <a:buNone/>
            </a:pPr>
            <a:r>
              <a:rPr lang="zh-CN" altLang="zh-CN" sz="2400" dirty="0"/>
              <a:t>总结起来，开证银行的偿付能力(solvency)是食用证业务的基础。</a:t>
            </a:r>
            <a:endParaRPr lang="zh-CN" altLang="zh-CN" sz="2400" dirty="0"/>
          </a:p>
          <a:p>
            <a:pPr eaLnBrk="1" hangingPunct="1">
              <a:buNone/>
            </a:pPr>
            <a:r>
              <a:rPr lang="zh-CN" altLang="zh-CN" sz="2400" dirty="0"/>
              <a:t>In a conclusion, the solvency of the issuing bank is the </a:t>
            </a:r>
            <a:endParaRPr lang="en-US" altLang="zh-CN" sz="2400" dirty="0"/>
          </a:p>
          <a:p>
            <a:pPr eaLnBrk="1" hangingPunct="1">
              <a:buNone/>
            </a:pPr>
            <a:r>
              <a:rPr lang="zh-CN" altLang="zh-CN" sz="2400" dirty="0"/>
              <a:t>foundation of the credit operation.</a:t>
            </a: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4035">
                                            <p:txEl>
                                              <p:charRg st="147" end="205"/>
                                            </p:txEl>
                                          </p:spTgt>
                                        </p:tgtEl>
                                        <p:attrNameLst>
                                          <p:attrName>style.visibility</p:attrName>
                                        </p:attrNameLst>
                                      </p:cBhvr>
                                      <p:to>
                                        <p:strVal val="visible"/>
                                      </p:to>
                                    </p:set>
                                    <p:animEffect transition="in" filter="diamond(in)">
                                      <p:cBhvr>
                                        <p:cTn id="7" dur="2000"/>
                                        <p:tgtEl>
                                          <p:spTgt spid="44035">
                                            <p:txEl>
                                              <p:charRg st="147" end="205"/>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4035">
                                            <p:txEl>
                                              <p:charRg st="205" end="241"/>
                                            </p:txEl>
                                          </p:spTgt>
                                        </p:tgtEl>
                                        <p:attrNameLst>
                                          <p:attrName>style.visibility</p:attrName>
                                        </p:attrNameLst>
                                      </p:cBhvr>
                                      <p:to>
                                        <p:strVal val="visible"/>
                                      </p:to>
                                    </p:set>
                                    <p:animEffect transition="in" filter="diamond(in)">
                                      <p:cBhvr>
                                        <p:cTn id="12" dur="2000"/>
                                        <p:tgtEl>
                                          <p:spTgt spid="44035">
                                            <p:txEl>
                                              <p:charRg st="205" end="2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49155" name="Rectangle 3"/>
          <p:cNvSpPr>
            <a:spLocks noGrp="1"/>
          </p:cNvSpPr>
          <p:nvPr>
            <p:ph idx="1"/>
          </p:nvPr>
        </p:nvSpPr>
        <p:spPr>
          <a:xfrm>
            <a:off x="381000" y="1371600"/>
            <a:ext cx="8382000" cy="4648200"/>
          </a:xfrm>
          <a:ln/>
        </p:spPr>
        <p:txBody>
          <a:bodyPr vert="horz" wrap="square" lIns="91440" tIns="45720" rIns="91440" bIns="45720" anchor="t" anchorCtr="0"/>
          <a:p>
            <a:pPr algn="just" eaLnBrk="1" hangingPunct="1">
              <a:buNone/>
            </a:pPr>
            <a:r>
              <a:rPr lang="zh-CN" altLang="zh-CN" sz="2800" dirty="0">
                <a:latin typeface="Times New Roman" panose="02020603050405020304" pitchFamily="18" charset="0"/>
                <a:cs typeface="Times New Roman" panose="02020603050405020304" pitchFamily="18" charset="0"/>
              </a:rPr>
              <a:t>Although </a:t>
            </a:r>
            <a:r>
              <a:rPr lang="zh-CN" altLang="zh-CN" sz="2800" u="sng" dirty="0">
                <a:latin typeface="Times New Roman" panose="02020603050405020304" pitchFamily="18" charset="0"/>
                <a:cs typeface="Times New Roman" panose="02020603050405020304" pitchFamily="18" charset="0"/>
              </a:rPr>
              <a:t> it is hoped</a:t>
            </a:r>
            <a:r>
              <a:rPr lang="zh-CN" altLang="zh-CN" sz="2800" dirty="0">
                <a:latin typeface="Times New Roman" panose="02020603050405020304" pitchFamily="18" charset="0"/>
                <a:cs typeface="Times New Roman" panose="02020603050405020304" pitchFamily="18" charset="0"/>
              </a:rPr>
              <a:t>  that government demand, </a:t>
            </a:r>
            <a:endParaRPr lang="en-US" altLang="zh-CN" sz="2800" dirty="0">
              <a:latin typeface="Times New Roman" panose="02020603050405020304" pitchFamily="18" charset="0"/>
              <a:cs typeface="Times New Roman" panose="02020603050405020304" pitchFamily="18" charset="0"/>
            </a:endParaRPr>
          </a:p>
          <a:p>
            <a:pPr algn="just" eaLnBrk="1" hangingPunct="1">
              <a:buNone/>
            </a:pPr>
            <a:r>
              <a:rPr lang="zh-CN" altLang="zh-CN" sz="2800" dirty="0">
                <a:latin typeface="Times New Roman" panose="02020603050405020304" pitchFamily="18" charset="0"/>
                <a:cs typeface="Times New Roman" panose="02020603050405020304" pitchFamily="18" charset="0"/>
              </a:rPr>
              <a:t>particularly by the federal government, will decline in </a:t>
            </a:r>
            <a:endParaRPr lang="en-US" altLang="zh-CN" sz="2800" dirty="0">
              <a:latin typeface="Times New Roman" panose="02020603050405020304" pitchFamily="18" charset="0"/>
              <a:cs typeface="Times New Roman" panose="02020603050405020304" pitchFamily="18" charset="0"/>
            </a:endParaRPr>
          </a:p>
          <a:p>
            <a:pPr algn="just" eaLnBrk="1" hangingPunct="1">
              <a:buNone/>
            </a:pPr>
            <a:r>
              <a:rPr lang="zh-CN" altLang="zh-CN" sz="2800" dirty="0">
                <a:latin typeface="Times New Roman" panose="02020603050405020304" pitchFamily="18" charset="0"/>
                <a:cs typeface="Times New Roman" panose="02020603050405020304" pitchFamily="18" charset="0"/>
              </a:rPr>
              <a:t>the future, it probably will continue to exceed the </a:t>
            </a:r>
            <a:endParaRPr lang="en-US" altLang="zh-CN" sz="2800" dirty="0">
              <a:latin typeface="Times New Roman" panose="02020603050405020304" pitchFamily="18" charset="0"/>
              <a:cs typeface="Times New Roman" panose="02020603050405020304" pitchFamily="18" charset="0"/>
            </a:endParaRPr>
          </a:p>
          <a:p>
            <a:pPr algn="just" eaLnBrk="1" hangingPunct="1">
              <a:buNone/>
            </a:pPr>
            <a:r>
              <a:rPr lang="zh-CN" altLang="zh-CN" sz="2800" dirty="0">
                <a:latin typeface="Times New Roman" panose="02020603050405020304" pitchFamily="18" charset="0"/>
                <a:cs typeface="Times New Roman" panose="02020603050405020304" pitchFamily="18" charset="0"/>
              </a:rPr>
              <a:t>demand of business corporations and so will tend to </a:t>
            </a:r>
            <a:endParaRPr lang="en-US" altLang="zh-CN" sz="2800" dirty="0">
              <a:latin typeface="Times New Roman" panose="02020603050405020304" pitchFamily="18" charset="0"/>
              <a:cs typeface="Times New Roman" panose="02020603050405020304" pitchFamily="18" charset="0"/>
            </a:endParaRPr>
          </a:p>
          <a:p>
            <a:pPr algn="just" eaLnBrk="1" hangingPunct="1">
              <a:buNone/>
            </a:pPr>
            <a:r>
              <a:rPr lang="zh-CN" altLang="zh-CN" sz="2800" dirty="0">
                <a:latin typeface="Times New Roman" panose="02020603050405020304" pitchFamily="18" charset="0"/>
                <a:cs typeface="Times New Roman" panose="02020603050405020304" pitchFamily="18" charset="0"/>
              </a:rPr>
              <a:t>have a greater influence </a:t>
            </a:r>
            <a:r>
              <a:rPr lang="zh-CN" altLang="zh-CN" sz="2800" u="sng" dirty="0">
                <a:latin typeface="Times New Roman" panose="02020603050405020304" pitchFamily="18" charset="0"/>
                <a:cs typeface="Times New Roman" panose="02020603050405020304" pitchFamily="18" charset="0"/>
              </a:rPr>
              <a:t> on </a:t>
            </a:r>
            <a:r>
              <a:rPr lang="zh-CN" altLang="zh-CN" sz="2800" dirty="0">
                <a:latin typeface="Times New Roman" panose="02020603050405020304" pitchFamily="18" charset="0"/>
                <a:cs typeface="Times New Roman" panose="02020603050405020304" pitchFamily="18" charset="0"/>
              </a:rPr>
              <a:t> the availability and cost of </a:t>
            </a:r>
            <a:endParaRPr lang="en-US" altLang="zh-CN" sz="2800" dirty="0">
              <a:latin typeface="Times New Roman" panose="02020603050405020304" pitchFamily="18" charset="0"/>
              <a:cs typeface="Times New Roman" panose="02020603050405020304" pitchFamily="18" charset="0"/>
            </a:endParaRPr>
          </a:p>
          <a:p>
            <a:pPr algn="just" eaLnBrk="1" hangingPunct="1">
              <a:buNone/>
            </a:pPr>
            <a:r>
              <a:rPr lang="zh-CN" altLang="zh-CN" sz="2800" dirty="0">
                <a:latin typeface="Times New Roman" panose="02020603050405020304" pitchFamily="18" charset="0"/>
                <a:cs typeface="Times New Roman" panose="02020603050405020304" pitchFamily="18" charset="0"/>
              </a:rPr>
              <a:t>long-term funds in the primary markets.</a:t>
            </a:r>
            <a:endParaRPr lang="zh-CN" altLang="zh-CN" sz="2800"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2876550" y="2829560"/>
            <a:ext cx="3390900" cy="1198880"/>
          </a:xfrm>
          <a:prstGeom prst="rect">
            <a:avLst/>
          </a:prstGeom>
          <a:noFill/>
          <a:ln>
            <a:noFill/>
          </a:ln>
        </p:spPr>
        <p:txBody>
          <a:bodyPr wrap="none" rtlCol="0" anchor="t">
            <a:spAutoFit/>
          </a:bodyPr>
          <a:lstStyle/>
          <a:p>
            <a:pPr algn="ctr"/>
            <a:r>
              <a:rPr lang="en-US" altLang="zh-CN" sz="7200" b="1">
                <a:ln w="15875"/>
                <a:gradFill>
                  <a:gsLst>
                    <a:gs pos="0">
                      <a:schemeClr val="accent1">
                        <a:hueMod val="80000"/>
                      </a:schemeClr>
                    </a:gs>
                    <a:gs pos="100000">
                      <a:schemeClr val="accent1">
                        <a:alpha val="100000"/>
                      </a:schemeClr>
                    </a:gs>
                  </a:gsLst>
                  <a:lin ang="2700000" scaled="0"/>
                </a:gradFill>
                <a:effectLst/>
              </a:rPr>
              <a:t>Thanks</a:t>
            </a:r>
            <a:endParaRPr lang="en-US" altLang="zh-CN" sz="7200" b="1">
              <a:ln w="15875"/>
              <a:gradFill>
                <a:gsLst>
                  <a:gs pos="0">
                    <a:schemeClr val="accent1">
                      <a:hueMod val="80000"/>
                    </a:schemeClr>
                  </a:gs>
                  <a:gs pos="100000">
                    <a:schemeClr val="accent1">
                      <a:alpha val="100000"/>
                    </a:schemeClr>
                  </a:gs>
                </a:gsLst>
                <a:lin ang="2700000" scaled="0"/>
              </a:gradFill>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7171" name="Rectangle 3"/>
          <p:cNvSpPr>
            <a:spLocks noGrp="1"/>
          </p:cNvSpPr>
          <p:nvPr>
            <p:ph idx="1"/>
          </p:nvPr>
        </p:nvSpPr>
        <p:spPr>
          <a:xfrm>
            <a:off x="381000" y="1371600"/>
            <a:ext cx="8153400" cy="4419600"/>
          </a:xfrm>
          <a:ln/>
        </p:spPr>
        <p:txBody>
          <a:bodyPr vert="horz" wrap="square" lIns="91440" tIns="45720" rIns="91440" bIns="45720" anchor="t" anchorCtr="0"/>
          <a:p>
            <a:pPr eaLnBrk="1" hangingPunct="1">
              <a:buNone/>
            </a:pPr>
            <a:r>
              <a:rPr lang="zh-CN" altLang="zh-CN" sz="2400" dirty="0"/>
              <a:t>1) 本句是一个结构比较简单的主从复合句，在主句的主谓</a:t>
            </a:r>
            <a:endParaRPr lang="zh-CN" altLang="zh-CN" sz="2400" dirty="0"/>
          </a:p>
          <a:p>
            <a:pPr eaLnBrk="1" hangingPunct="1">
              <a:buNone/>
            </a:pPr>
            <a:r>
              <a:rPr lang="zh-CN" altLang="zh-CN" sz="2400" dirty="0"/>
              <a:t>结构是：International payments and settlements are a </a:t>
            </a:r>
            <a:endParaRPr lang="en-US" altLang="zh-CN" sz="2400" dirty="0"/>
          </a:p>
          <a:p>
            <a:pPr eaLnBrk="1" hangingPunct="1">
              <a:buNone/>
            </a:pPr>
            <a:r>
              <a:rPr lang="zh-CN" altLang="zh-CN" sz="2400" dirty="0"/>
              <a:t>financial activity… （国际支付与结算是一项金融活动。）</a:t>
            </a:r>
            <a:endParaRPr lang="zh-CN" altLang="zh-CN" sz="2400" dirty="0"/>
          </a:p>
          <a:p>
            <a:pPr eaLnBrk="1" hangingPunct="1">
              <a:buNone/>
            </a:pPr>
            <a:r>
              <a:rPr lang="zh-CN" altLang="zh-CN" sz="2400" dirty="0"/>
              <a:t>2) 过去分词短语conducted among different countries作后</a:t>
            </a:r>
            <a:endParaRPr lang="en-US" altLang="zh-CN" sz="2400" dirty="0"/>
          </a:p>
          <a:p>
            <a:pPr eaLnBrk="1" hangingPunct="1">
              <a:buNone/>
            </a:pPr>
            <a:r>
              <a:rPr lang="zh-CN" altLang="zh-CN" sz="2400" dirty="0"/>
              <a:t>置定语修饰activity各国之间进行的（一项金融活动）。</a:t>
            </a:r>
            <a:endParaRPr lang="en-US" altLang="zh-CN" sz="2400" dirty="0"/>
          </a:p>
          <a:p>
            <a:pPr eaLnBrk="1" hangingPunct="1">
              <a:buNone/>
            </a:pPr>
            <a:r>
              <a:rPr lang="zh-CN" altLang="zh-CN" sz="2400" dirty="0"/>
              <a:t>conducted 此处译为“进行的”或“执行的”。</a:t>
            </a:r>
            <a:endParaRPr lang="zh-CN" altLang="zh-CN" sz="2400" dirty="0"/>
          </a:p>
          <a:p>
            <a:pPr eaLnBrk="1" hangingPunct="1">
              <a:buNone/>
            </a:pPr>
            <a:r>
              <a:rPr lang="zh-CN" altLang="zh-CN" sz="2400" dirty="0"/>
              <a:t>3) In which 引导的是定语从句，其意为：它涉及一个国家向另一个国家支付款项和转移资金。</a:t>
            </a:r>
            <a:endParaRPr lang="zh-CN" altLang="zh-CN" sz="2400" dirty="0"/>
          </a:p>
          <a:p>
            <a:pPr eaLnBrk="1" hangingPunct="1">
              <a:buNone/>
            </a:pPr>
            <a:r>
              <a:rPr lang="zh-CN" altLang="zh-CN" sz="2400" dirty="0"/>
              <a:t>4) in order to settle accounts, debts, claims, etc. 以清偿（各国的）欠账、债务、债权等</a:t>
            </a:r>
            <a:r>
              <a:rPr lang="zh-CN" altLang="en-US" sz="2400" dirty="0"/>
              <a:t>。</a:t>
            </a:r>
            <a:endParaRPr lang="zh-CN" altLang="zh-CN"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8195" name="Rectangle 3"/>
          <p:cNvSpPr>
            <a:spLocks noGrp="1"/>
          </p:cNvSpPr>
          <p:nvPr>
            <p:ph idx="1"/>
          </p:nvPr>
        </p:nvSpPr>
        <p:spPr>
          <a:xfrm>
            <a:off x="381000" y="1219200"/>
            <a:ext cx="8077200" cy="5029200"/>
          </a:xfrm>
          <a:ln/>
        </p:spPr>
        <p:txBody>
          <a:bodyPr vert="horz" wrap="square" lIns="91440" tIns="45720" rIns="91440" bIns="45720" anchor="t" anchorCtr="0"/>
          <a:p>
            <a:pPr eaLnBrk="1" hangingPunct="1">
              <a:buNone/>
            </a:pPr>
            <a:endParaRPr lang="en-US" altLang="zh-CN" sz="2400" dirty="0"/>
          </a:p>
          <a:p>
            <a:pPr eaLnBrk="1" hangingPunct="1">
              <a:buNone/>
            </a:pPr>
            <a:r>
              <a:rPr lang="zh-CN" altLang="zh-CN" sz="2400" dirty="0"/>
              <a:t>5) emerged in the course of political, economic or cultural </a:t>
            </a:r>
            <a:endParaRPr lang="en-US" altLang="zh-CN" sz="2400" dirty="0"/>
          </a:p>
          <a:p>
            <a:pPr eaLnBrk="1" hangingPunct="1">
              <a:buNone/>
            </a:pPr>
            <a:r>
              <a:rPr lang="zh-CN" altLang="zh-CN" sz="2400" dirty="0"/>
              <a:t>contracts among them. 过去分词短语作后置定语，其意为：</a:t>
            </a:r>
            <a:endParaRPr lang="en-US" altLang="zh-CN" sz="2400" dirty="0"/>
          </a:p>
          <a:p>
            <a:pPr eaLnBrk="1" hangingPunct="1">
              <a:buNone/>
            </a:pPr>
            <a:r>
              <a:rPr lang="zh-CN" altLang="zh-CN" sz="2400" dirty="0"/>
              <a:t>各国在政治、经济、文化往来的过程中所产生的（欠债、</a:t>
            </a:r>
            <a:endParaRPr lang="en-US" altLang="zh-CN" sz="2400" dirty="0"/>
          </a:p>
          <a:p>
            <a:pPr eaLnBrk="1" hangingPunct="1">
              <a:buNone/>
            </a:pPr>
            <a:r>
              <a:rPr lang="zh-CN" altLang="zh-CN" sz="2400" dirty="0"/>
              <a:t>债务和债权）。</a:t>
            </a:r>
            <a:endParaRPr lang="zh-CN" altLang="zh-CN" sz="2400" dirty="0"/>
          </a:p>
          <a:p>
            <a:pPr eaLnBrk="1" hangingPunct="1"/>
            <a:endParaRPr lang="zh-CN" altLang="zh-CN"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a:ln/>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381000" y="1295400"/>
            <a:ext cx="8015288" cy="441960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2. A credit instrument is a written or printed paper by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means of which funds are transferred from one person to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another. </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信用工具是可凭以将资金从某人转移至他人的一张书写的</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或印好的票据。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1</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本句是一个简单的主从复合句。主句的主谓结构是A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credit instruments is a written or printed paper.（信用工具是一张书写的和印好的票据）instrument意为票据工具。</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0243" name="Rectangle 3"/>
          <p:cNvSpPr>
            <a:spLocks noGrp="1"/>
          </p:cNvSpPr>
          <p:nvPr>
            <p:ph idx="1"/>
          </p:nvPr>
        </p:nvSpPr>
        <p:spPr>
          <a:xfrm>
            <a:off x="381000" y="1600200"/>
            <a:ext cx="8153400" cy="4419600"/>
          </a:xfrm>
          <a:ln/>
        </p:spPr>
        <p:txBody>
          <a:bodyPr vert="horz" wrap="square" lIns="91440" tIns="45720" rIns="91440" bIns="45720" anchor="t" anchorCtr="0"/>
          <a:p>
            <a:pPr eaLnBrk="1" hangingPunct="1">
              <a:buNone/>
            </a:pPr>
            <a:r>
              <a:rPr lang="zh-CN" altLang="zh-CN" sz="2400" dirty="0"/>
              <a:t>2) by means of which引出的是定语从句，修饰paper，意为：凭着这一票据，采用这种手段。</a:t>
            </a:r>
            <a:endParaRPr lang="en-US" altLang="zh-CN" sz="2400" dirty="0"/>
          </a:p>
          <a:p>
            <a:pPr eaLnBrk="1" hangingPunct="1">
              <a:buNone/>
            </a:pPr>
            <a:endParaRPr lang="zh-CN" altLang="zh-CN" sz="2400" dirty="0"/>
          </a:p>
          <a:p>
            <a:pPr eaLnBrk="1" hangingPunct="1">
              <a:buNone/>
            </a:pPr>
            <a:r>
              <a:rPr lang="zh-CN" altLang="zh-CN" sz="2400" dirty="0"/>
              <a:t>3) funds are transferred from one person to another.定语从句的主要部分，意为：（凭以将资金从某人转至他人（的票据）</a:t>
            </a:r>
            <a:r>
              <a:rPr lang="zh-CN" altLang="en-US" sz="2400" dirty="0"/>
              <a:t>。</a:t>
            </a:r>
            <a:endParaRPr lang="zh-CN" altLang="zh-CN"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a:ln/>
        </p:spPr>
        <p:txBody>
          <a:bodyPr vert="horz" wrap="square" lIns="91440" tIns="45720" rIns="91440" bIns="45720" anchor="ctr" anchorCtr="0"/>
          <a:p>
            <a:endParaRPr lang="zh-CN" altLang="en-US" dirty="0"/>
          </a:p>
        </p:txBody>
      </p:sp>
      <p:sp>
        <p:nvSpPr>
          <p:cNvPr id="11267" name="内容占位符 2"/>
          <p:cNvSpPr>
            <a:spLocks noGrp="1" noChangeArrowheads="1"/>
          </p:cNvSpPr>
          <p:nvPr>
            <p:ph idx="1"/>
          </p:nvPr>
        </p:nvSpPr>
        <p:spPr>
          <a:xfrm>
            <a:off x="381000" y="1371600"/>
            <a:ext cx="8153400" cy="4419600"/>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3. </a:t>
            </a: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As defined in the Bills of Exchange Act 1882 of the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United kingdom, a bill of exchange is an unconditional order in writing addressed by one person to another, signed by the person giving it, requiring the person to whom it is addressed to pay on demand or at a fixed or determinable future time a sum certain in money</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endPar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0</TotalTime>
  <Words>17579</Words>
  <Application>WPS 演示</Application>
  <PresentationFormat>全屏显示(4:3)</PresentationFormat>
  <Paragraphs>395</Paragraphs>
  <Slides>47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47</vt:i4>
      </vt:variant>
    </vt:vector>
  </HeadingPairs>
  <TitlesOfParts>
    <vt:vector size="57" baseType="lpstr">
      <vt:lpstr>Arial</vt:lpstr>
      <vt:lpstr>宋体</vt:lpstr>
      <vt:lpstr>Wingdings</vt:lpstr>
      <vt:lpstr>等线</vt:lpstr>
      <vt:lpstr>Times New Roman</vt:lpstr>
      <vt:lpstr>Arial Black</vt:lpstr>
      <vt:lpstr>微软雅黑</vt:lpstr>
      <vt:lpstr>Arial Unicode MS</vt:lpstr>
      <vt:lpstr>Calibri</vt:lpstr>
      <vt:lpstr>Radial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阿廖</cp:lastModifiedBy>
  <cp:revision>231</cp:revision>
  <dcterms:created xsi:type="dcterms:W3CDTF">2015-05-19T13:16:14Z</dcterms:created>
  <dcterms:modified xsi:type="dcterms:W3CDTF">2025-03-12T08:37:10Z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2052-12.1.0.20305</vt:lpwstr>
  </property>
  <property fmtid="{D5CDD505-2E9C-101B-9397-08002B2CF9AE}" pid="4" name="ICV">
    <vt:lpwstr>C2A05B40DAA64784B406DA765A1D8905_12</vt:lpwstr>
  </property>
</Properties>
</file>